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57" r:id="rId5"/>
    <p:sldId id="276" r:id="rId6"/>
    <p:sldId id="279" r:id="rId7"/>
    <p:sldId id="280" r:id="rId8"/>
    <p:sldId id="281" r:id="rId9"/>
    <p:sldId id="282" r:id="rId10"/>
    <p:sldId id="283" r:id="rId11"/>
    <p:sldId id="284" r:id="rId12"/>
    <p:sldId id="286" r:id="rId13"/>
    <p:sldId id="287" r:id="rId14"/>
    <p:sldId id="288" r:id="rId15"/>
    <p:sldId id="289" r:id="rId16"/>
    <p:sldId id="290" r:id="rId17"/>
    <p:sldId id="260" r:id="rId18"/>
    <p:sldId id="261" r:id="rId19"/>
    <p:sldId id="262" r:id="rId20"/>
    <p:sldId id="263" r:id="rId21"/>
    <p:sldId id="264" r:id="rId22"/>
    <p:sldId id="265" r:id="rId23"/>
    <p:sldId id="266" r:id="rId24"/>
    <p:sldId id="267" r:id="rId25"/>
    <p:sldId id="268" r:id="rId26"/>
    <p:sldId id="258" r:id="rId27"/>
    <p:sldId id="259" r:id="rId28"/>
    <p:sldId id="285" r:id="rId29"/>
    <p:sldId id="272" r:id="rId30"/>
    <p:sldId id="273" r:id="rId31"/>
    <p:sldId id="274" r:id="rId32"/>
    <p:sldId id="275"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13.09.2017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13.09.2017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13.09.2017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13.09.2017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13.09.2017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13.09.2017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13.09.2017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13.09.2017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13.09.2017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ebrazzi.com/2016/05/17/nintendo-film-endustrisine-giris-yapacagini-aciklad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0.jpg"/><Relationship Id="rId7"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image" Target="../media/image12.jpeg"/><Relationship Id="rId10" Type="http://schemas.openxmlformats.org/officeDocument/2006/relationships/slide" Target="slide10.xml"/><Relationship Id="rId4" Type="http://schemas.openxmlformats.org/officeDocument/2006/relationships/image" Target="../media/image11.jpg"/><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340768"/>
            <a:ext cx="7772400" cy="1780108"/>
          </a:xfrm>
        </p:spPr>
        <p:txBody>
          <a:bodyPr/>
          <a:lstStyle/>
          <a:p>
            <a:r>
              <a:rPr lang="tr-TR" dirty="0"/>
              <a:t>Bilişim Teknolojilerinin Günlük Yaşamdaki Önemi</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692315077"/>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1340768"/>
            <a:ext cx="7408333" cy="3450696"/>
          </a:xfrm>
        </p:spPr>
        <p:txBody>
          <a:bodyPr>
            <a:normAutofit fontScale="92500" lnSpcReduction="20000"/>
          </a:bodyPr>
          <a:lstStyle/>
          <a:p>
            <a:pPr fontAlgn="base"/>
            <a:r>
              <a:rPr lang="tr-TR" b="1" dirty="0">
                <a:solidFill>
                  <a:schemeClr val="tx1">
                    <a:lumMod val="75000"/>
                    <a:lumOff val="25000"/>
                  </a:schemeClr>
                </a:solidFill>
              </a:rPr>
              <a:t>Bir grup bilim adamı tarafından 1945'de ENIAC isimli bir bilgisayar yapıldı. </a:t>
            </a:r>
            <a:endParaRPr lang="tr-TR" b="1" dirty="0" smtClean="0">
              <a:solidFill>
                <a:schemeClr val="tx1">
                  <a:lumMod val="75000"/>
                  <a:lumOff val="25000"/>
                </a:schemeClr>
              </a:solidFill>
            </a:endParaRPr>
          </a:p>
          <a:p>
            <a:pPr fontAlgn="base"/>
            <a:r>
              <a:rPr lang="tr-TR" b="1" dirty="0" err="1" smtClean="0">
                <a:solidFill>
                  <a:schemeClr val="tx1">
                    <a:lumMod val="75000"/>
                    <a:lumOff val="25000"/>
                  </a:schemeClr>
                </a:solidFill>
              </a:rPr>
              <a:t>Eniac</a:t>
            </a:r>
            <a:r>
              <a:rPr lang="tr-TR" b="1" dirty="0">
                <a:solidFill>
                  <a:schemeClr val="tx1">
                    <a:lumMod val="75000"/>
                    <a:lumOff val="25000"/>
                  </a:schemeClr>
                </a:solidFill>
              </a:rPr>
              <a:t> askeri amaçla üretildi ve top mermilerinin menzillerini hesaplamak için kullanıldı.</a:t>
            </a:r>
          </a:p>
          <a:p>
            <a:pPr fontAlgn="base"/>
            <a:r>
              <a:rPr lang="tr-TR" b="1" dirty="0">
                <a:solidFill>
                  <a:schemeClr val="tx1">
                    <a:lumMod val="75000"/>
                    <a:lumOff val="25000"/>
                  </a:schemeClr>
                </a:solidFill>
              </a:rPr>
              <a:t>•18,000 adet elektronik tüp kullanılan ENIAC; 150 </a:t>
            </a:r>
            <a:r>
              <a:rPr lang="tr-TR" b="1" dirty="0" err="1">
                <a:solidFill>
                  <a:schemeClr val="tx1">
                    <a:lumMod val="75000"/>
                    <a:lumOff val="25000"/>
                  </a:schemeClr>
                </a:solidFill>
              </a:rPr>
              <a:t>kwatt</a:t>
            </a:r>
            <a:r>
              <a:rPr lang="tr-TR" b="1" dirty="0">
                <a:solidFill>
                  <a:schemeClr val="tx1">
                    <a:lumMod val="75000"/>
                    <a:lumOff val="25000"/>
                  </a:schemeClr>
                </a:solidFill>
              </a:rPr>
              <a:t> gücünde idi ve 50 ton ağırlığıyla 167 m2 yer kaplıyordu.</a:t>
            </a:r>
          </a:p>
          <a:p>
            <a:pPr fontAlgn="base"/>
            <a:r>
              <a:rPr lang="tr-TR" b="1" dirty="0">
                <a:solidFill>
                  <a:schemeClr val="tx1">
                    <a:lumMod val="75000"/>
                    <a:lumOff val="25000"/>
                  </a:schemeClr>
                </a:solidFill>
              </a:rPr>
              <a:t>•Saniyede 5000 toplama </a:t>
            </a:r>
            <a:r>
              <a:rPr lang="tr-TR" b="1" dirty="0" smtClean="0">
                <a:solidFill>
                  <a:schemeClr val="tx1">
                    <a:lumMod val="75000"/>
                    <a:lumOff val="25000"/>
                  </a:schemeClr>
                </a:solidFill>
              </a:rPr>
              <a:t>işlemi</a:t>
            </a:r>
            <a:r>
              <a:rPr lang="tr-TR" b="1" dirty="0">
                <a:solidFill>
                  <a:schemeClr val="tx1">
                    <a:lumMod val="75000"/>
                    <a:lumOff val="25000"/>
                  </a:schemeClr>
                </a:solidFill>
              </a:rPr>
              <a:t> yapabiliyordu.</a:t>
            </a:r>
          </a:p>
          <a:p>
            <a:pPr fontAlgn="base"/>
            <a:r>
              <a:rPr lang="tr-TR" b="1" dirty="0">
                <a:solidFill>
                  <a:schemeClr val="tx1">
                    <a:lumMod val="75000"/>
                    <a:lumOff val="25000"/>
                  </a:schemeClr>
                </a:solidFill>
              </a:rPr>
              <a:t>•Fizik hesaplamalarını yapabiliyordu. 100 mühendisin 1 yılda el ile yaptığı nükleer fizik hesaplamalarını sadece 2 saate </a:t>
            </a:r>
            <a:r>
              <a:rPr lang="tr-TR" b="1" dirty="0" smtClean="0">
                <a:solidFill>
                  <a:schemeClr val="tx1">
                    <a:lumMod val="75000"/>
                    <a:lumOff val="25000"/>
                  </a:schemeClr>
                </a:solidFill>
              </a:rPr>
              <a:t>yapılabiliyordu</a:t>
            </a:r>
            <a:r>
              <a:rPr lang="tr-TR" b="1" dirty="0">
                <a:solidFill>
                  <a:schemeClr val="tx1">
                    <a:lumMod val="75000"/>
                    <a:lumOff val="25000"/>
                  </a:schemeClr>
                </a:solidFill>
              </a:rPr>
              <a:t>.</a:t>
            </a:r>
          </a:p>
          <a:p>
            <a:pPr fontAlgn="base"/>
            <a:endParaRPr lang="tr-TR" dirty="0"/>
          </a:p>
        </p:txBody>
      </p:sp>
      <p:sp>
        <p:nvSpPr>
          <p:cNvPr id="3" name="Başlık 2"/>
          <p:cNvSpPr>
            <a:spLocks noGrp="1"/>
          </p:cNvSpPr>
          <p:nvPr>
            <p:ph type="title"/>
          </p:nvPr>
        </p:nvSpPr>
        <p:spPr/>
        <p:txBody>
          <a:bodyPr/>
          <a:lstStyle/>
          <a:p>
            <a:r>
              <a:rPr lang="tr-TR" b="1" dirty="0" smtClean="0"/>
              <a:t>ENIAC (1945)</a:t>
            </a:r>
            <a:endParaRPr lang="tr-TR" dirty="0"/>
          </a:p>
        </p:txBody>
      </p:sp>
      <p:sp>
        <p:nvSpPr>
          <p:cNvPr id="6" name="Sağ Ok 5">
            <a:hlinkClick r:id="rId2" action="ppaction://hlinksldjump"/>
          </p:cNvPr>
          <p:cNvSpPr/>
          <p:nvPr/>
        </p:nvSpPr>
        <p:spPr>
          <a:xfrm>
            <a:off x="6372200" y="5589240"/>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Geri Dön</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859" y="4653136"/>
            <a:ext cx="3374239" cy="1872208"/>
          </a:xfrm>
          <a:prstGeom prst="rect">
            <a:avLst/>
          </a:prstGeom>
        </p:spPr>
      </p:pic>
    </p:spTree>
    <p:extLst>
      <p:ext uri="{BB962C8B-B14F-4D97-AF65-F5344CB8AC3E}">
        <p14:creationId xmlns:p14="http://schemas.microsoft.com/office/powerpoint/2010/main" val="3541703183"/>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2426576"/>
            <a:ext cx="7408333" cy="3450696"/>
          </a:xfrm>
        </p:spPr>
        <p:txBody>
          <a:bodyPr/>
          <a:lstStyle/>
          <a:p>
            <a:pPr fontAlgn="base"/>
            <a:r>
              <a:rPr lang="tr-TR" dirty="0"/>
              <a:t>•IBM firması 1981 Ağustos ayında Apple firmasına rakip olarak ürettiği bilgisayarlara PC (Personel </a:t>
            </a:r>
            <a:r>
              <a:rPr lang="tr-TR" dirty="0" err="1"/>
              <a:t>Computer</a:t>
            </a:r>
            <a:r>
              <a:rPr lang="tr-TR" dirty="0"/>
              <a:t>) adını verdi IBM bu bilgisayarlarda </a:t>
            </a:r>
            <a:r>
              <a:rPr lang="tr-TR" dirty="0" err="1"/>
              <a:t>APPLE‘den</a:t>
            </a:r>
            <a:r>
              <a:rPr lang="tr-TR" dirty="0"/>
              <a:t> daha farklı bir mimarı izledi. </a:t>
            </a:r>
          </a:p>
        </p:txBody>
      </p:sp>
      <p:sp>
        <p:nvSpPr>
          <p:cNvPr id="3" name="Başlık 2"/>
          <p:cNvSpPr>
            <a:spLocks noGrp="1"/>
          </p:cNvSpPr>
          <p:nvPr>
            <p:ph type="title"/>
          </p:nvPr>
        </p:nvSpPr>
        <p:spPr/>
        <p:txBody>
          <a:bodyPr/>
          <a:lstStyle/>
          <a:p>
            <a:r>
              <a:rPr lang="tr-TR" dirty="0" err="1" smtClean="0"/>
              <a:t>Personal</a:t>
            </a:r>
            <a:r>
              <a:rPr lang="tr-TR" dirty="0" smtClean="0"/>
              <a:t> </a:t>
            </a:r>
            <a:r>
              <a:rPr lang="tr-TR" dirty="0" err="1" smtClean="0"/>
              <a:t>Computer</a:t>
            </a:r>
            <a:r>
              <a:rPr lang="tr-TR" dirty="0" smtClean="0"/>
              <a:t>(1981)</a:t>
            </a:r>
            <a:endParaRPr lang="tr-TR" dirty="0"/>
          </a:p>
        </p:txBody>
      </p:sp>
      <p:sp>
        <p:nvSpPr>
          <p:cNvPr id="6" name="Sağ Ok 5">
            <a:hlinkClick r:id="rId2" action="ppaction://hlinksldjump"/>
          </p:cNvPr>
          <p:cNvSpPr/>
          <p:nvPr/>
        </p:nvSpPr>
        <p:spPr>
          <a:xfrm>
            <a:off x="6372200" y="5589240"/>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Geri Dön</a:t>
            </a:r>
            <a:endParaRPr lang="tr-TR" dirty="0"/>
          </a:p>
        </p:txBody>
      </p:sp>
    </p:spTree>
    <p:extLst>
      <p:ext uri="{BB962C8B-B14F-4D97-AF65-F5344CB8AC3E}">
        <p14:creationId xmlns:p14="http://schemas.microsoft.com/office/powerpoint/2010/main" val="2717010848"/>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772816"/>
            <a:ext cx="7408333" cy="3450696"/>
          </a:xfrm>
        </p:spPr>
        <p:txBody>
          <a:bodyPr>
            <a:noAutofit/>
          </a:bodyPr>
          <a:lstStyle/>
          <a:p>
            <a:r>
              <a:rPr lang="tr-TR" sz="1600" b="1" dirty="0" err="1"/>
              <a:t>Jack</a:t>
            </a:r>
            <a:r>
              <a:rPr lang="tr-TR" sz="1600" b="1" dirty="0"/>
              <a:t> </a:t>
            </a:r>
            <a:r>
              <a:rPr lang="tr-TR" sz="1600" b="1" dirty="0" err="1" smtClean="0"/>
              <a:t>Dorsey</a:t>
            </a:r>
            <a:endParaRPr lang="tr-TR" sz="1600" b="1" dirty="0" smtClean="0"/>
          </a:p>
          <a:p>
            <a:pPr marL="0" indent="0">
              <a:buNone/>
            </a:pPr>
            <a:r>
              <a:rPr lang="tr-TR" sz="1600" dirty="0"/>
              <a:t>Sosyal paylaşım ağı </a:t>
            </a:r>
            <a:r>
              <a:rPr lang="tr-TR" sz="1600" dirty="0" err="1"/>
              <a:t>Twitter’ın</a:t>
            </a:r>
            <a:r>
              <a:rPr lang="tr-TR" sz="1600" dirty="0"/>
              <a:t> kurucuları arasında yer alan </a:t>
            </a:r>
            <a:r>
              <a:rPr lang="tr-TR" sz="1600" dirty="0" err="1"/>
              <a:t>Jack</a:t>
            </a:r>
            <a:r>
              <a:rPr lang="tr-TR" sz="1600" dirty="0"/>
              <a:t> </a:t>
            </a:r>
            <a:r>
              <a:rPr lang="tr-TR" sz="1600" dirty="0" err="1"/>
              <a:t>Dorsey</a:t>
            </a:r>
            <a:r>
              <a:rPr lang="tr-TR" sz="1600" dirty="0"/>
              <a:t>, 2008 yılına kadar da şirketin yöneticisi konumundaydı. Küresel iletişim anlamında oldukça önemli bir adım olan </a:t>
            </a:r>
            <a:r>
              <a:rPr lang="tr-TR" sz="1600" dirty="0" err="1"/>
              <a:t>Twitter’ın</a:t>
            </a:r>
            <a:r>
              <a:rPr lang="tr-TR" sz="1600" dirty="0"/>
              <a:t> yanı sıra mobil ödeme sistemi olan </a:t>
            </a:r>
            <a:r>
              <a:rPr lang="tr-TR" sz="1600" dirty="0" err="1"/>
              <a:t>Square’in</a:t>
            </a:r>
            <a:r>
              <a:rPr lang="tr-TR" sz="1600" dirty="0"/>
              <a:t> de kurucusu olan </a:t>
            </a:r>
            <a:r>
              <a:rPr lang="tr-TR" sz="1600" dirty="0" err="1"/>
              <a:t>Dorsey</a:t>
            </a:r>
            <a:r>
              <a:rPr lang="tr-TR" sz="1600" dirty="0"/>
              <a:t>, Amerika’nın 40 yaş altındaki en güçlü CEO’ları arasında bulunuyor.</a:t>
            </a:r>
          </a:p>
          <a:p>
            <a:r>
              <a:rPr lang="tr-TR" sz="1600" b="1" dirty="0"/>
              <a:t>Steve </a:t>
            </a:r>
            <a:r>
              <a:rPr lang="tr-TR" sz="1600" b="1" dirty="0" err="1"/>
              <a:t>Jobs</a:t>
            </a:r>
            <a:endParaRPr lang="tr-TR" sz="1600" dirty="0"/>
          </a:p>
          <a:p>
            <a:pPr marL="0" indent="0">
              <a:buNone/>
            </a:pPr>
            <a:r>
              <a:rPr lang="tr-TR" sz="1600" dirty="0"/>
              <a:t>Bilgisayar endüstrisinin en başarılı isimleri arasında yer alan Steve </a:t>
            </a:r>
            <a:r>
              <a:rPr lang="tr-TR" sz="1600" dirty="0" err="1"/>
              <a:t>Jobs</a:t>
            </a:r>
            <a:r>
              <a:rPr lang="tr-TR" sz="1600" dirty="0"/>
              <a:t>, Apple markasının da kurucu ortaklarından. Birçok kişinin ilham kaynağı olan isim, </a:t>
            </a:r>
            <a:r>
              <a:rPr lang="tr-TR" sz="1600" dirty="0" err="1"/>
              <a:t>Next</a:t>
            </a:r>
            <a:r>
              <a:rPr lang="tr-TR" sz="1600" dirty="0"/>
              <a:t> </a:t>
            </a:r>
            <a:r>
              <a:rPr lang="tr-TR" sz="1600" dirty="0" err="1"/>
              <a:t>Computer</a:t>
            </a:r>
            <a:r>
              <a:rPr lang="tr-TR" sz="1600" dirty="0"/>
              <a:t> ve </a:t>
            </a:r>
            <a:r>
              <a:rPr lang="tr-TR" sz="1600" dirty="0" err="1"/>
              <a:t>Pixar</a:t>
            </a:r>
            <a:r>
              <a:rPr lang="tr-TR" sz="1600" dirty="0"/>
              <a:t> Animasyon Stüdyoları’nın da kuruculuğunu üstlenmiş ve Apple şirketini de zirveye çıkarmıştır. Ayrıca Walt Disney şirketinin de en büyük hissedarı ve yönetim kurulu üyesi olan mucit, </a:t>
            </a:r>
            <a:r>
              <a:rPr lang="tr-TR" sz="1600" dirty="0" smtClean="0"/>
              <a:t>2011 </a:t>
            </a:r>
            <a:r>
              <a:rPr lang="tr-TR" sz="1600" dirty="0"/>
              <a:t>yılında pankreas kanserinden dolayı hayatını kaybetti</a:t>
            </a:r>
            <a:r>
              <a:rPr lang="tr-TR" sz="1600" dirty="0" smtClean="0"/>
              <a:t>.</a:t>
            </a:r>
          </a:p>
          <a:p>
            <a:r>
              <a:rPr lang="tr-TR" sz="1600" b="1" dirty="0" err="1"/>
              <a:t>Jeff</a:t>
            </a:r>
            <a:r>
              <a:rPr lang="tr-TR" sz="1600" b="1" dirty="0"/>
              <a:t> </a:t>
            </a:r>
            <a:r>
              <a:rPr lang="tr-TR" sz="1600" b="1" dirty="0" err="1"/>
              <a:t>Bezos</a:t>
            </a:r>
            <a:endParaRPr lang="tr-TR" sz="1600" b="1" dirty="0"/>
          </a:p>
          <a:p>
            <a:pPr marL="0" indent="0">
              <a:buNone/>
            </a:pPr>
            <a:r>
              <a:rPr lang="tr-TR" sz="1600" dirty="0"/>
              <a:t>E-ticaretin bugünkü boyutlarına gelmesinde büyük bir etkisi olan </a:t>
            </a:r>
            <a:r>
              <a:rPr lang="tr-TR" sz="1600" dirty="0" err="1"/>
              <a:t>Amazon.com’un</a:t>
            </a:r>
            <a:r>
              <a:rPr lang="tr-TR" sz="1600" dirty="0"/>
              <a:t> kurucusu </a:t>
            </a:r>
            <a:r>
              <a:rPr lang="tr-TR" sz="1600" dirty="0" err="1"/>
              <a:t>Jeff</a:t>
            </a:r>
            <a:r>
              <a:rPr lang="tr-TR" sz="1600" dirty="0"/>
              <a:t> </a:t>
            </a:r>
            <a:r>
              <a:rPr lang="tr-TR" sz="1600" dirty="0" err="1"/>
              <a:t>Bezos</a:t>
            </a:r>
            <a:r>
              <a:rPr lang="tr-TR" sz="1600" dirty="0"/>
              <a:t>, 2013 yılında </a:t>
            </a:r>
            <a:r>
              <a:rPr lang="tr-TR" sz="1600" dirty="0" err="1"/>
              <a:t>The</a:t>
            </a:r>
            <a:r>
              <a:rPr lang="tr-TR" sz="1600" dirty="0"/>
              <a:t> Washington Post gazetesini satın aldı. Havacılık ve uzay araştırma şirketi olan Blue </a:t>
            </a:r>
            <a:r>
              <a:rPr lang="tr-TR" sz="1600" dirty="0" err="1"/>
              <a:t>Origin’in</a:t>
            </a:r>
            <a:r>
              <a:rPr lang="tr-TR" sz="1600" dirty="0"/>
              <a:t> de kurucusu olan </a:t>
            </a:r>
            <a:r>
              <a:rPr lang="tr-TR" sz="1600" dirty="0" err="1"/>
              <a:t>Bezos</a:t>
            </a:r>
            <a:r>
              <a:rPr lang="tr-TR" sz="1600" dirty="0"/>
              <a:t>, tüm dünyada örnek alınan bir fikir adamı</a:t>
            </a:r>
            <a:r>
              <a:rPr lang="tr-TR" sz="1600" dirty="0" smtClean="0"/>
              <a:t>.</a:t>
            </a:r>
          </a:p>
        </p:txBody>
      </p:sp>
      <p:sp>
        <p:nvSpPr>
          <p:cNvPr id="3" name="Başlık 2"/>
          <p:cNvSpPr>
            <a:spLocks noGrp="1"/>
          </p:cNvSpPr>
          <p:nvPr>
            <p:ph type="title"/>
          </p:nvPr>
        </p:nvSpPr>
        <p:spPr/>
        <p:txBody>
          <a:bodyPr>
            <a:normAutofit fontScale="90000"/>
          </a:bodyPr>
          <a:lstStyle/>
          <a:p>
            <a:r>
              <a:rPr lang="tr-TR" dirty="0"/>
              <a:t>Bilişim </a:t>
            </a:r>
            <a:r>
              <a:rPr lang="tr-TR" dirty="0" smtClean="0"/>
              <a:t>Teknolojilerinin </a:t>
            </a:r>
            <a:r>
              <a:rPr lang="tr-TR" dirty="0"/>
              <a:t>G</a:t>
            </a:r>
            <a:r>
              <a:rPr lang="tr-TR" dirty="0" smtClean="0"/>
              <a:t>elişimine </a:t>
            </a:r>
            <a:r>
              <a:rPr lang="tr-TR" dirty="0"/>
              <a:t>K</a:t>
            </a:r>
            <a:r>
              <a:rPr lang="tr-TR" dirty="0" smtClean="0"/>
              <a:t>atkı </a:t>
            </a:r>
            <a:r>
              <a:rPr lang="tr-TR" dirty="0"/>
              <a:t>S</a:t>
            </a:r>
            <a:r>
              <a:rPr lang="tr-TR" dirty="0" smtClean="0"/>
              <a:t>ağlayan İnsanlar</a:t>
            </a:r>
            <a:endParaRPr lang="tr-TR" dirty="0"/>
          </a:p>
        </p:txBody>
      </p:sp>
    </p:spTree>
    <p:extLst>
      <p:ext uri="{BB962C8B-B14F-4D97-AF65-F5344CB8AC3E}">
        <p14:creationId xmlns:p14="http://schemas.microsoft.com/office/powerpoint/2010/main" val="20988514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844824"/>
            <a:ext cx="7408333" cy="4896544"/>
          </a:xfrm>
        </p:spPr>
        <p:txBody>
          <a:bodyPr>
            <a:normAutofit lnSpcReduction="10000"/>
          </a:bodyPr>
          <a:lstStyle/>
          <a:p>
            <a:pPr marL="0" indent="0">
              <a:buNone/>
            </a:pPr>
            <a:r>
              <a:rPr lang="tr-TR" sz="1800" b="1" dirty="0" err="1" smtClean="0"/>
              <a:t>Sergey</a:t>
            </a:r>
            <a:r>
              <a:rPr lang="tr-TR" sz="1800" b="1" dirty="0" smtClean="0"/>
              <a:t> </a:t>
            </a:r>
            <a:r>
              <a:rPr lang="tr-TR" sz="1800" b="1" dirty="0" err="1"/>
              <a:t>Brin</a:t>
            </a:r>
            <a:endParaRPr lang="tr-TR" sz="1800" dirty="0"/>
          </a:p>
          <a:p>
            <a:pPr marL="0" indent="0">
              <a:buNone/>
            </a:pPr>
            <a:r>
              <a:rPr lang="tr-TR" sz="1600" dirty="0"/>
              <a:t>Google’ın kurucularından biri olan </a:t>
            </a:r>
            <a:r>
              <a:rPr lang="tr-TR" sz="1600" dirty="0" err="1"/>
              <a:t>Sergey</a:t>
            </a:r>
            <a:r>
              <a:rPr lang="tr-TR" sz="1600" dirty="0"/>
              <a:t> </a:t>
            </a:r>
            <a:r>
              <a:rPr lang="tr-TR" sz="1600" dirty="0" err="1"/>
              <a:t>Brin</a:t>
            </a:r>
            <a:r>
              <a:rPr lang="tr-TR" sz="1600" dirty="0"/>
              <a:t>, halen şirketin teknoloji başkanlığı görevinde bulunuyor. Her gün milyonlarca kişinin ihtiyaç duyduğu hizmetlere ulaşmasını sağlayan Google’ın kurucu ortağı, sayılı milyarderler arasında bulunmasına rağmen mütevazi bir şekilde yaşamını sürdürüyor</a:t>
            </a:r>
            <a:r>
              <a:rPr lang="tr-TR" sz="1600" dirty="0" smtClean="0"/>
              <a:t>.</a:t>
            </a:r>
          </a:p>
          <a:p>
            <a:pPr marL="0" indent="0">
              <a:buNone/>
            </a:pPr>
            <a:r>
              <a:rPr lang="tr-TR" sz="2000" b="1" dirty="0"/>
              <a:t>Peter </a:t>
            </a:r>
            <a:r>
              <a:rPr lang="tr-TR" sz="2000" b="1" dirty="0" err="1"/>
              <a:t>Thiel</a:t>
            </a:r>
            <a:endParaRPr lang="tr-TR" sz="2000" dirty="0"/>
          </a:p>
          <a:p>
            <a:pPr marL="0" indent="0">
              <a:buNone/>
            </a:pPr>
            <a:r>
              <a:rPr lang="tr-TR" sz="2000" dirty="0"/>
              <a:t>Ödeme sistemi olan </a:t>
            </a:r>
            <a:r>
              <a:rPr lang="tr-TR" sz="2000" dirty="0" err="1"/>
              <a:t>PayPal’in</a:t>
            </a:r>
            <a:r>
              <a:rPr lang="tr-TR" sz="2000" dirty="0"/>
              <a:t> kurucularından olan Peter </a:t>
            </a:r>
            <a:r>
              <a:rPr lang="tr-TR" sz="2000" dirty="0" err="1"/>
              <a:t>Thiel</a:t>
            </a:r>
            <a:r>
              <a:rPr lang="tr-TR" sz="2000" dirty="0"/>
              <a:t>, Facebook’a ilk yatırım yapan kişi olarak da bir üne sahip. Ayrıca </a:t>
            </a:r>
            <a:r>
              <a:rPr lang="tr-TR" sz="2000" dirty="0" err="1"/>
              <a:t>Palantir</a:t>
            </a:r>
            <a:r>
              <a:rPr lang="tr-TR" sz="2000" dirty="0"/>
              <a:t> adındaki bilgisayar yazılımı ve hizmetleri şirketinin de kuruculuğunu üstlenen başarılı isim, 2010 yılında genç girişimcileri desteklemek amacıyla </a:t>
            </a:r>
            <a:r>
              <a:rPr lang="tr-TR" sz="2000" dirty="0" err="1"/>
              <a:t>Thiel</a:t>
            </a:r>
            <a:r>
              <a:rPr lang="tr-TR" sz="2000" dirty="0"/>
              <a:t> </a:t>
            </a:r>
            <a:r>
              <a:rPr lang="tr-TR" sz="2000" dirty="0" err="1"/>
              <a:t>Bursu’nu</a:t>
            </a:r>
            <a:r>
              <a:rPr lang="tr-TR" sz="2000" dirty="0"/>
              <a:t> oluşturdu</a:t>
            </a:r>
            <a:r>
              <a:rPr lang="tr-TR" sz="2000" dirty="0" smtClean="0"/>
              <a:t>.</a:t>
            </a:r>
          </a:p>
          <a:p>
            <a:pPr marL="0" indent="0">
              <a:buNone/>
            </a:pPr>
            <a:r>
              <a:rPr lang="tr-TR" sz="2000" b="1" dirty="0" err="1"/>
              <a:t>Linus</a:t>
            </a:r>
            <a:r>
              <a:rPr lang="tr-TR" sz="2000" b="1" dirty="0"/>
              <a:t> </a:t>
            </a:r>
            <a:r>
              <a:rPr lang="tr-TR" sz="2000" b="1" dirty="0" err="1"/>
              <a:t>Torvalds</a:t>
            </a:r>
            <a:endParaRPr lang="tr-TR" sz="2000" dirty="0"/>
          </a:p>
          <a:p>
            <a:pPr marL="0" indent="0">
              <a:buNone/>
            </a:pPr>
            <a:r>
              <a:rPr lang="tr-TR" sz="2000" dirty="0"/>
              <a:t>Linux işletim sistemi çekirdeğinin geliştiricisi olan isim, bilgisayar mimarisine olan katkılarıyla tanınıyor. Kendisi halen </a:t>
            </a:r>
            <a:r>
              <a:rPr lang="tr-TR" sz="2000" dirty="0" err="1"/>
              <a:t>OSDL’de</a:t>
            </a:r>
            <a:r>
              <a:rPr lang="tr-TR" sz="2000" dirty="0"/>
              <a:t> (Açık Kaynak Geliştirme Laboratuvarları) Linux çekirdeği üzerinde geliştirmeler yaparak çalışmalarını sürdürüyor.</a:t>
            </a:r>
            <a:endParaRPr lang="tr-TR" sz="2100" dirty="0"/>
          </a:p>
        </p:txBody>
      </p:sp>
      <p:sp>
        <p:nvSpPr>
          <p:cNvPr id="3" name="Başlık 2"/>
          <p:cNvSpPr>
            <a:spLocks noGrp="1"/>
          </p:cNvSpPr>
          <p:nvPr>
            <p:ph type="title"/>
          </p:nvPr>
        </p:nvSpPr>
        <p:spPr/>
        <p:txBody>
          <a:bodyPr>
            <a:normAutofit fontScale="90000"/>
          </a:bodyPr>
          <a:lstStyle/>
          <a:p>
            <a:r>
              <a:rPr lang="tr-TR" dirty="0"/>
              <a:t>Bilişim </a:t>
            </a:r>
            <a:r>
              <a:rPr lang="tr-TR" dirty="0" smtClean="0"/>
              <a:t>Teknolojilerinin </a:t>
            </a:r>
            <a:r>
              <a:rPr lang="tr-TR" dirty="0"/>
              <a:t>G</a:t>
            </a:r>
            <a:r>
              <a:rPr lang="tr-TR" dirty="0" smtClean="0"/>
              <a:t>elişimine </a:t>
            </a:r>
            <a:r>
              <a:rPr lang="tr-TR" dirty="0"/>
              <a:t>K</a:t>
            </a:r>
            <a:r>
              <a:rPr lang="tr-TR" dirty="0" smtClean="0"/>
              <a:t>atkı </a:t>
            </a:r>
            <a:r>
              <a:rPr lang="tr-TR" dirty="0"/>
              <a:t>S</a:t>
            </a:r>
            <a:r>
              <a:rPr lang="tr-TR" dirty="0" smtClean="0"/>
              <a:t>ağlayan İnsanlar</a:t>
            </a:r>
            <a:endParaRPr lang="tr-TR" dirty="0"/>
          </a:p>
        </p:txBody>
      </p:sp>
    </p:spTree>
    <p:extLst>
      <p:ext uri="{BB962C8B-B14F-4D97-AF65-F5344CB8AC3E}">
        <p14:creationId xmlns:p14="http://schemas.microsoft.com/office/powerpoint/2010/main" val="2400085200"/>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844824"/>
            <a:ext cx="7408333" cy="4896544"/>
          </a:xfrm>
        </p:spPr>
        <p:txBody>
          <a:bodyPr>
            <a:normAutofit/>
          </a:bodyPr>
          <a:lstStyle/>
          <a:p>
            <a:pPr marL="0" indent="0">
              <a:buNone/>
            </a:pPr>
            <a:r>
              <a:rPr lang="tr-TR" sz="2000" b="1" dirty="0" err="1"/>
              <a:t>Shigeru</a:t>
            </a:r>
            <a:r>
              <a:rPr lang="tr-TR" sz="2000" b="1" dirty="0"/>
              <a:t> </a:t>
            </a:r>
            <a:r>
              <a:rPr lang="tr-TR" sz="2000" b="1" dirty="0" err="1"/>
              <a:t>Miyamoto</a:t>
            </a:r>
            <a:endParaRPr lang="tr-TR" sz="2000" dirty="0"/>
          </a:p>
          <a:p>
            <a:pPr marL="0" indent="0">
              <a:buNone/>
            </a:pPr>
            <a:r>
              <a:rPr lang="tr-TR" sz="2000" dirty="0"/>
              <a:t>Japon oyun tasarımcısı ve yapımcısı </a:t>
            </a:r>
            <a:r>
              <a:rPr lang="tr-TR" sz="2000" dirty="0" err="1"/>
              <a:t>Miyamoto</a:t>
            </a:r>
            <a:r>
              <a:rPr lang="tr-TR" sz="2000" dirty="0"/>
              <a:t>, 1980 yılında </a:t>
            </a:r>
            <a:r>
              <a:rPr lang="tr-TR" sz="2000" dirty="0" err="1"/>
              <a:t>Nintendo</a:t>
            </a:r>
            <a:r>
              <a:rPr lang="tr-TR" sz="2000" dirty="0"/>
              <a:t> için çalışmaya başladı. </a:t>
            </a:r>
            <a:r>
              <a:rPr lang="tr-TR" sz="2000" dirty="0" err="1">
                <a:hlinkClick r:id="rId2"/>
              </a:rPr>
              <a:t>Nintendo</a:t>
            </a:r>
            <a:r>
              <a:rPr lang="tr-TR" sz="2000" dirty="0"/>
              <a:t>, </a:t>
            </a:r>
            <a:r>
              <a:rPr lang="tr-TR" sz="2000" dirty="0" err="1"/>
              <a:t>Miyamoto’nun</a:t>
            </a:r>
            <a:r>
              <a:rPr lang="tr-TR" sz="2000" dirty="0"/>
              <a:t> fikir babası olduğu oyunlar ve oyun konsolları ile bugünkü ününe kavuştu. Sayısız ödül alan tasarımcı ve fikir adamının </a:t>
            </a:r>
            <a:r>
              <a:rPr lang="tr-TR" sz="2000" dirty="0" err="1"/>
              <a:t>Donkey</a:t>
            </a:r>
            <a:r>
              <a:rPr lang="tr-TR" sz="2000" dirty="0"/>
              <a:t> Kong oyunu ile elde ettiği başarısından sonra hayat verdiği </a:t>
            </a:r>
            <a:r>
              <a:rPr lang="tr-TR" sz="2000" dirty="0" err="1"/>
              <a:t>Mario</a:t>
            </a:r>
            <a:r>
              <a:rPr lang="tr-TR" sz="2000" dirty="0"/>
              <a:t> karakteri </a:t>
            </a:r>
            <a:r>
              <a:rPr lang="tr-TR" sz="2000" dirty="0" err="1"/>
              <a:t>Nintendo</a:t>
            </a:r>
            <a:r>
              <a:rPr lang="tr-TR" sz="2000" dirty="0"/>
              <a:t> markasının maskotu olarak kullanıldı. Ayrıca </a:t>
            </a:r>
            <a:r>
              <a:rPr lang="tr-TR" sz="2000" dirty="0" err="1"/>
              <a:t>Shigeru</a:t>
            </a:r>
            <a:r>
              <a:rPr lang="tr-TR" sz="2000" dirty="0"/>
              <a:t> </a:t>
            </a:r>
            <a:r>
              <a:rPr lang="tr-TR" sz="2000" dirty="0" err="1"/>
              <a:t>Miyamoto</a:t>
            </a:r>
            <a:r>
              <a:rPr lang="tr-TR" sz="2000" dirty="0"/>
              <a:t>, 2007 yılında Time dergisinin “Dünyayı Etkileyen 100 Kişi” listesine adını yazdırdı</a:t>
            </a:r>
            <a:r>
              <a:rPr lang="tr-TR" sz="2000" dirty="0" smtClean="0"/>
              <a:t>.</a:t>
            </a:r>
          </a:p>
          <a:p>
            <a:pPr marL="0" indent="0">
              <a:buNone/>
            </a:pPr>
            <a:r>
              <a:rPr lang="tr-TR" sz="2000" b="1" dirty="0" err="1"/>
              <a:t>Larry</a:t>
            </a:r>
            <a:r>
              <a:rPr lang="tr-TR" sz="2000" b="1" dirty="0"/>
              <a:t> </a:t>
            </a:r>
            <a:r>
              <a:rPr lang="tr-TR" sz="2000" b="1" dirty="0" err="1"/>
              <a:t>Ellison</a:t>
            </a:r>
            <a:endParaRPr lang="tr-TR" sz="2000" dirty="0"/>
          </a:p>
          <a:p>
            <a:pPr marL="0" indent="0">
              <a:buNone/>
            </a:pPr>
            <a:r>
              <a:rPr lang="tr-TR" sz="2000" dirty="0" err="1"/>
              <a:t>Veritabanı</a:t>
            </a:r>
            <a:r>
              <a:rPr lang="tr-TR" sz="2000" dirty="0"/>
              <a:t> yazılım firması </a:t>
            </a:r>
            <a:r>
              <a:rPr lang="tr-TR" sz="2000" dirty="0" err="1"/>
              <a:t>Oracle’ın</a:t>
            </a:r>
            <a:r>
              <a:rPr lang="tr-TR" sz="2000" dirty="0"/>
              <a:t> kurucusu, 1997 yılında Apple markasının yönetim kurulunda yer aldı. 2014 yılında </a:t>
            </a:r>
            <a:r>
              <a:rPr lang="tr-TR" sz="2000" dirty="0" err="1"/>
              <a:t>Oracle’daki</a:t>
            </a:r>
            <a:r>
              <a:rPr lang="tr-TR" sz="2000" dirty="0"/>
              <a:t> CEO’luk görevinden ayrılan </a:t>
            </a:r>
            <a:r>
              <a:rPr lang="tr-TR" sz="2000" dirty="0" err="1"/>
              <a:t>Ellison</a:t>
            </a:r>
            <a:r>
              <a:rPr lang="tr-TR" sz="2000" dirty="0"/>
              <a:t>, </a:t>
            </a:r>
            <a:r>
              <a:rPr lang="tr-TR" sz="2000" dirty="0" err="1"/>
              <a:t>veritabanı</a:t>
            </a:r>
            <a:r>
              <a:rPr lang="tr-TR" sz="2000" dirty="0"/>
              <a:t> yazılımları konusundaki başarılarından sonra şimdilerde moleküler biyoloji üzerine eğiliyor ve bu konuda çalışmalarına devam ediyor.</a:t>
            </a:r>
            <a:endParaRPr lang="tr-TR" sz="2100" dirty="0"/>
          </a:p>
        </p:txBody>
      </p:sp>
      <p:sp>
        <p:nvSpPr>
          <p:cNvPr id="3" name="Başlık 2"/>
          <p:cNvSpPr>
            <a:spLocks noGrp="1"/>
          </p:cNvSpPr>
          <p:nvPr>
            <p:ph type="title"/>
          </p:nvPr>
        </p:nvSpPr>
        <p:spPr/>
        <p:txBody>
          <a:bodyPr>
            <a:normAutofit fontScale="90000"/>
          </a:bodyPr>
          <a:lstStyle/>
          <a:p>
            <a:r>
              <a:rPr lang="tr-TR" dirty="0"/>
              <a:t>Bilişim </a:t>
            </a:r>
            <a:r>
              <a:rPr lang="tr-TR" dirty="0" smtClean="0"/>
              <a:t>Teknolojilerinin </a:t>
            </a:r>
            <a:r>
              <a:rPr lang="tr-TR" dirty="0"/>
              <a:t>G</a:t>
            </a:r>
            <a:r>
              <a:rPr lang="tr-TR" dirty="0" smtClean="0"/>
              <a:t>elişimine </a:t>
            </a:r>
            <a:r>
              <a:rPr lang="tr-TR" dirty="0"/>
              <a:t>K</a:t>
            </a:r>
            <a:r>
              <a:rPr lang="tr-TR" dirty="0" smtClean="0"/>
              <a:t>atkı </a:t>
            </a:r>
            <a:r>
              <a:rPr lang="tr-TR" dirty="0"/>
              <a:t>S</a:t>
            </a:r>
            <a:r>
              <a:rPr lang="tr-TR" dirty="0" smtClean="0"/>
              <a:t>ağlayan İnsanlar</a:t>
            </a:r>
            <a:endParaRPr lang="tr-TR" dirty="0"/>
          </a:p>
        </p:txBody>
      </p:sp>
    </p:spTree>
    <p:extLst>
      <p:ext uri="{BB962C8B-B14F-4D97-AF65-F5344CB8AC3E}">
        <p14:creationId xmlns:p14="http://schemas.microsoft.com/office/powerpoint/2010/main" val="2145255117"/>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844824"/>
            <a:ext cx="7408333" cy="4896544"/>
          </a:xfrm>
        </p:spPr>
        <p:txBody>
          <a:bodyPr>
            <a:normAutofit/>
          </a:bodyPr>
          <a:lstStyle/>
          <a:p>
            <a:pPr marL="0" indent="0">
              <a:buNone/>
            </a:pPr>
            <a:r>
              <a:rPr lang="tr-TR" sz="2000" b="1" dirty="0"/>
              <a:t>Bill Gates</a:t>
            </a:r>
            <a:endParaRPr lang="tr-TR" sz="2000" dirty="0"/>
          </a:p>
          <a:p>
            <a:pPr marL="0" indent="0">
              <a:buNone/>
            </a:pPr>
            <a:r>
              <a:rPr lang="tr-TR" sz="2000" dirty="0"/>
              <a:t>Microsoft’un kurucusu ve yazılım mimarı olan Bill Gates, aynı zamanda 75 milyar doların üzerindeki serveti ile dünyanın en zengin insanlarından biri. İlk şirketini 1972’de kuran Bill Gates, bundan 3 yıl sonra henüz 30 yaşındayken Microsoft’u kurdu. Bu sayede kişisel bilgisayar kullanımının </a:t>
            </a:r>
            <a:r>
              <a:rPr lang="tr-TR" sz="2000" dirty="0" err="1"/>
              <a:t>yaygınlamasına</a:t>
            </a:r>
            <a:r>
              <a:rPr lang="tr-TR" sz="2000" dirty="0"/>
              <a:t> büyük katkı sağlayan Gates aynı zamanda yardım severliği ve kurduğu vakıf il dağıttığı yardımlarla da tanınıyor</a:t>
            </a:r>
            <a:r>
              <a:rPr lang="tr-TR" sz="2000" dirty="0" smtClean="0"/>
              <a:t>.</a:t>
            </a:r>
          </a:p>
          <a:p>
            <a:pPr marL="0" indent="0">
              <a:buNone/>
            </a:pPr>
            <a:r>
              <a:rPr lang="tr-TR" sz="2000" b="1" dirty="0" err="1"/>
              <a:t>Jack</a:t>
            </a:r>
            <a:r>
              <a:rPr lang="tr-TR" sz="2000" b="1" dirty="0"/>
              <a:t> </a:t>
            </a:r>
            <a:r>
              <a:rPr lang="tr-TR" sz="2000" b="1" dirty="0" err="1"/>
              <a:t>Ma</a:t>
            </a:r>
            <a:endParaRPr lang="tr-TR" sz="2000" dirty="0"/>
          </a:p>
          <a:p>
            <a:pPr marL="0" indent="0">
              <a:buNone/>
            </a:pPr>
            <a:r>
              <a:rPr lang="tr-TR" sz="2000" dirty="0"/>
              <a:t>E-ticaret alanında dünya devi olan </a:t>
            </a:r>
            <a:r>
              <a:rPr lang="tr-TR" sz="2000" dirty="0" err="1"/>
              <a:t>Alibaba</a:t>
            </a:r>
            <a:r>
              <a:rPr lang="tr-TR" sz="2000" dirty="0"/>
              <a:t> Grup’un kurucusu ve başkanı olan </a:t>
            </a:r>
            <a:r>
              <a:rPr lang="tr-TR" sz="2000" dirty="0" err="1"/>
              <a:t>Jack</a:t>
            </a:r>
            <a:r>
              <a:rPr lang="tr-TR" sz="2000" dirty="0"/>
              <a:t> </a:t>
            </a:r>
            <a:r>
              <a:rPr lang="tr-TR" sz="2000" dirty="0" err="1"/>
              <a:t>Ma</a:t>
            </a:r>
            <a:r>
              <a:rPr lang="tr-TR" sz="2000" dirty="0"/>
              <a:t>, </a:t>
            </a:r>
            <a:r>
              <a:rPr lang="tr-TR" sz="2000" dirty="0" err="1"/>
              <a:t>Alibaba’nın</a:t>
            </a:r>
            <a:r>
              <a:rPr lang="tr-TR" sz="2000" dirty="0"/>
              <a:t> en büyük hissedarları arasında yer alan </a:t>
            </a:r>
            <a:r>
              <a:rPr lang="tr-TR" sz="2000" dirty="0" err="1"/>
              <a:t>Softbank’ın</a:t>
            </a:r>
            <a:r>
              <a:rPr lang="tr-TR" sz="2000" dirty="0"/>
              <a:t> da yönetim kurulunda bulunuyor. Çinli iş adamının asıl mesleği ise İngilizce öğretmenliği.</a:t>
            </a:r>
            <a:endParaRPr lang="tr-TR" sz="2100" dirty="0"/>
          </a:p>
        </p:txBody>
      </p:sp>
      <p:sp>
        <p:nvSpPr>
          <p:cNvPr id="3" name="Başlık 2"/>
          <p:cNvSpPr>
            <a:spLocks noGrp="1"/>
          </p:cNvSpPr>
          <p:nvPr>
            <p:ph type="title"/>
          </p:nvPr>
        </p:nvSpPr>
        <p:spPr/>
        <p:txBody>
          <a:bodyPr>
            <a:normAutofit fontScale="90000"/>
          </a:bodyPr>
          <a:lstStyle/>
          <a:p>
            <a:r>
              <a:rPr lang="tr-TR" dirty="0"/>
              <a:t>Bilişim </a:t>
            </a:r>
            <a:r>
              <a:rPr lang="tr-TR" dirty="0" smtClean="0"/>
              <a:t>Teknolojilerinin </a:t>
            </a:r>
            <a:r>
              <a:rPr lang="tr-TR" dirty="0"/>
              <a:t>G</a:t>
            </a:r>
            <a:r>
              <a:rPr lang="tr-TR" dirty="0" smtClean="0"/>
              <a:t>elişimine </a:t>
            </a:r>
            <a:r>
              <a:rPr lang="tr-TR" dirty="0"/>
              <a:t>K</a:t>
            </a:r>
            <a:r>
              <a:rPr lang="tr-TR" dirty="0" smtClean="0"/>
              <a:t>atkı </a:t>
            </a:r>
            <a:r>
              <a:rPr lang="tr-TR" dirty="0"/>
              <a:t>S</a:t>
            </a:r>
            <a:r>
              <a:rPr lang="tr-TR" dirty="0" smtClean="0"/>
              <a:t>ağlayan İnsanlar</a:t>
            </a:r>
            <a:endParaRPr lang="tr-TR" dirty="0"/>
          </a:p>
        </p:txBody>
      </p:sp>
    </p:spTree>
    <p:extLst>
      <p:ext uri="{BB962C8B-B14F-4D97-AF65-F5344CB8AC3E}">
        <p14:creationId xmlns:p14="http://schemas.microsoft.com/office/powerpoint/2010/main" val="2349044137"/>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844824"/>
            <a:ext cx="7408333" cy="4896544"/>
          </a:xfrm>
        </p:spPr>
        <p:txBody>
          <a:bodyPr>
            <a:normAutofit/>
          </a:bodyPr>
          <a:lstStyle/>
          <a:p>
            <a:r>
              <a:rPr lang="tr-TR" sz="2000" b="1" dirty="0"/>
              <a:t>Mark </a:t>
            </a:r>
            <a:r>
              <a:rPr lang="tr-TR" sz="2000" b="1" dirty="0" err="1" smtClean="0"/>
              <a:t>Zuckerberg</a:t>
            </a:r>
            <a:endParaRPr lang="tr-TR" sz="2000" b="1" dirty="0" smtClean="0"/>
          </a:p>
          <a:p>
            <a:pPr marL="0" indent="0">
              <a:buNone/>
            </a:pPr>
            <a:r>
              <a:rPr lang="tr-TR" sz="2000" dirty="0"/>
              <a:t>Tüm dünyanın kullandığı sosyal paylaşım ağı Facebook’un kurucusu Mark </a:t>
            </a:r>
            <a:r>
              <a:rPr lang="tr-TR" sz="2000" dirty="0" err="1"/>
              <a:t>Zuckerberg</a:t>
            </a:r>
            <a:r>
              <a:rPr lang="tr-TR" sz="2000" dirty="0"/>
              <a:t>, dünyanın en genç zenginleri arasında yer alıyor. İlk başlarda Harvard Üniversitesi öğrencilerinin buluşma noktası olmak amacıyla kurulan Facebook,  kurulduktan sonra 18 ay içinde  Amerika’nın ve sonra da dünyanın en büyük arkadaşlık sitesi haline gelmiştir. Ünlü bilgisayar programcısının Facebook dışında da girişimler yapmaya ve eşiyle birlikte vakıf işleri yürütmeye devam </a:t>
            </a:r>
            <a:r>
              <a:rPr lang="tr-TR" sz="2000"/>
              <a:t>ediyor</a:t>
            </a:r>
            <a:r>
              <a:rPr lang="tr-TR" sz="2000" smtClean="0"/>
              <a:t>.</a:t>
            </a:r>
          </a:p>
          <a:p>
            <a:pPr marL="0" indent="0">
              <a:buNone/>
            </a:pPr>
            <a:endParaRPr lang="tr-TR" sz="2000" dirty="0" smtClean="0"/>
          </a:p>
          <a:p>
            <a:endParaRPr lang="tr-TR" sz="2000" dirty="0"/>
          </a:p>
        </p:txBody>
      </p:sp>
      <p:sp>
        <p:nvSpPr>
          <p:cNvPr id="3" name="Başlık 2"/>
          <p:cNvSpPr>
            <a:spLocks noGrp="1"/>
          </p:cNvSpPr>
          <p:nvPr>
            <p:ph type="title"/>
          </p:nvPr>
        </p:nvSpPr>
        <p:spPr/>
        <p:txBody>
          <a:bodyPr>
            <a:normAutofit fontScale="90000"/>
          </a:bodyPr>
          <a:lstStyle/>
          <a:p>
            <a:r>
              <a:rPr lang="tr-TR" dirty="0"/>
              <a:t>Bilişim </a:t>
            </a:r>
            <a:r>
              <a:rPr lang="tr-TR" dirty="0" smtClean="0"/>
              <a:t>Teknolojilerinin </a:t>
            </a:r>
            <a:r>
              <a:rPr lang="tr-TR" dirty="0"/>
              <a:t>G</a:t>
            </a:r>
            <a:r>
              <a:rPr lang="tr-TR" dirty="0" smtClean="0"/>
              <a:t>elişimine </a:t>
            </a:r>
            <a:r>
              <a:rPr lang="tr-TR" dirty="0"/>
              <a:t>K</a:t>
            </a:r>
            <a:r>
              <a:rPr lang="tr-TR" dirty="0" smtClean="0"/>
              <a:t>atkı </a:t>
            </a:r>
            <a:r>
              <a:rPr lang="tr-TR" dirty="0"/>
              <a:t>S</a:t>
            </a:r>
            <a:r>
              <a:rPr lang="tr-TR" dirty="0" smtClean="0"/>
              <a:t>ağlayan İnsanlar</a:t>
            </a:r>
            <a:endParaRPr lang="tr-TR" dirty="0"/>
          </a:p>
        </p:txBody>
      </p:sp>
    </p:spTree>
    <p:extLst>
      <p:ext uri="{BB962C8B-B14F-4D97-AF65-F5344CB8AC3E}">
        <p14:creationId xmlns:p14="http://schemas.microsoft.com/office/powerpoint/2010/main" val="127843479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solidFill>
                  <a:srgbClr val="FF0000"/>
                </a:solidFill>
              </a:rPr>
              <a:t>Sağlık : </a:t>
            </a:r>
            <a:r>
              <a:rPr lang="tr-TR" dirty="0"/>
              <a:t>Hasta kayıtları ve sonuçların bilgisayar ortamında alınması, bilgisayarlı tomografi </a:t>
            </a:r>
            <a:r>
              <a:rPr lang="tr-TR" dirty="0" err="1" smtClean="0"/>
              <a:t>v.s</a:t>
            </a:r>
            <a:endParaRPr lang="tr-TR" dirty="0" smtClean="0"/>
          </a:p>
          <a:p>
            <a:endParaRPr lang="tr-TR" dirty="0"/>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565198"/>
            <a:ext cx="4680520" cy="3118397"/>
          </a:xfrm>
          <a:prstGeom prst="rect">
            <a:avLst/>
          </a:prstGeom>
        </p:spPr>
      </p:pic>
    </p:spTree>
    <p:extLst>
      <p:ext uri="{BB962C8B-B14F-4D97-AF65-F5344CB8AC3E}">
        <p14:creationId xmlns:p14="http://schemas.microsoft.com/office/powerpoint/2010/main" val="297428792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solidFill>
                  <a:srgbClr val="FF0000"/>
                </a:solidFill>
              </a:rPr>
              <a:t>Eğitim: </a:t>
            </a:r>
            <a:r>
              <a:rPr lang="tr-TR" dirty="0"/>
              <a:t>Ödev yapımı ve araştırılması, notların bakılması, idari işlerde kullanılması </a:t>
            </a:r>
            <a:r>
              <a:rPr lang="tr-TR" dirty="0" err="1"/>
              <a:t>v.s</a:t>
            </a:r>
            <a:endParaRPr lang="tr-TR" dirty="0"/>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573016"/>
            <a:ext cx="4445000" cy="2946400"/>
          </a:xfrm>
          <a:prstGeom prst="rect">
            <a:avLst/>
          </a:prstGeom>
        </p:spPr>
      </p:pic>
    </p:spTree>
    <p:extLst>
      <p:ext uri="{BB962C8B-B14F-4D97-AF65-F5344CB8AC3E}">
        <p14:creationId xmlns:p14="http://schemas.microsoft.com/office/powerpoint/2010/main" val="1445464997"/>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solidFill>
                  <a:srgbClr val="FF0000"/>
                </a:solidFill>
              </a:rPr>
              <a:t>Günlük Yaşam: </a:t>
            </a:r>
            <a:r>
              <a:rPr lang="tr-TR" dirty="0" err="1"/>
              <a:t>İletişim,oyun,sosyal</a:t>
            </a:r>
            <a:r>
              <a:rPr lang="tr-TR" dirty="0"/>
              <a:t> medya kullanımı </a:t>
            </a:r>
            <a:r>
              <a:rPr lang="tr-TR" dirty="0" err="1"/>
              <a:t>v.s</a:t>
            </a:r>
            <a:endParaRPr lang="tr-TR" dirty="0"/>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429000"/>
            <a:ext cx="4608934" cy="2765360"/>
          </a:xfrm>
          <a:prstGeom prst="rect">
            <a:avLst/>
          </a:prstGeom>
        </p:spPr>
      </p:pic>
    </p:spTree>
    <p:extLst>
      <p:ext uri="{BB962C8B-B14F-4D97-AF65-F5344CB8AC3E}">
        <p14:creationId xmlns:p14="http://schemas.microsoft.com/office/powerpoint/2010/main" val="17418481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Öğrenme, araştırma veya gözlem yolu ile elde edilen gerçek,</a:t>
            </a:r>
          </a:p>
          <a:p>
            <a:r>
              <a:rPr lang="tr-TR" dirty="0"/>
              <a:t>İnsan zekâsının çalışması sonucu ortaya çıkan düşünce </a:t>
            </a:r>
            <a:r>
              <a:rPr lang="tr-TR" dirty="0" smtClean="0"/>
              <a:t>ürününe </a:t>
            </a:r>
            <a:r>
              <a:rPr lang="tr-TR" sz="2800" b="1" dirty="0" smtClean="0">
                <a:solidFill>
                  <a:srgbClr val="FF0000"/>
                </a:solidFill>
              </a:rPr>
              <a:t>Bilgi</a:t>
            </a:r>
            <a:r>
              <a:rPr lang="tr-TR" dirty="0" smtClean="0"/>
              <a:t> denir</a:t>
            </a:r>
            <a:endParaRPr lang="tr-TR" dirty="0"/>
          </a:p>
          <a:p>
            <a:endParaRPr lang="tr-TR" dirty="0"/>
          </a:p>
        </p:txBody>
      </p:sp>
      <p:sp>
        <p:nvSpPr>
          <p:cNvPr id="3" name="Başlık 2"/>
          <p:cNvSpPr>
            <a:spLocks noGrp="1"/>
          </p:cNvSpPr>
          <p:nvPr>
            <p:ph type="title"/>
          </p:nvPr>
        </p:nvSpPr>
        <p:spPr/>
        <p:txBody>
          <a:bodyPr/>
          <a:lstStyle/>
          <a:p>
            <a:r>
              <a:rPr lang="tr-TR" dirty="0" smtClean="0"/>
              <a:t>Bilgi Nedir?</a:t>
            </a:r>
            <a:endParaRPr lang="tr-TR" dirty="0"/>
          </a:p>
        </p:txBody>
      </p:sp>
      <p:pic>
        <p:nvPicPr>
          <p:cNvPr id="4" name="Picture 5" descr="http://www.bilgigunlugu.com/files/bil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426223"/>
            <a:ext cx="2443163"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ttp://2.bp.blogspot.com/-4Lmf30onFgI/T-uAzhanzeI/AAAAAAAAADw/SqO2Lml20Nk/s1600/zeka-gelistir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4211910"/>
            <a:ext cx="2438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ttp://deoxy.org/img/experience-knowledge.jpg"/>
          <p:cNvPicPr>
            <a:picLocks noChangeAspect="1" noChangeArrowheads="1"/>
          </p:cNvPicPr>
          <p:nvPr/>
        </p:nvPicPr>
        <p:blipFill>
          <a:blip r:embed="rId4" cstate="print"/>
          <a:srcRect/>
          <a:stretch>
            <a:fillRect/>
          </a:stretch>
        </p:blipFill>
        <p:spPr bwMode="auto">
          <a:xfrm>
            <a:off x="3500430" y="4640542"/>
            <a:ext cx="2000240" cy="1666867"/>
          </a:xfrm>
          <a:prstGeom prst="ellipse">
            <a:avLst/>
          </a:prstGeom>
          <a:noFill/>
          <a:effectLst>
            <a:softEdge rad="12700"/>
          </a:effectLst>
        </p:spPr>
      </p:pic>
    </p:spTree>
    <p:extLst>
      <p:ext uri="{BB962C8B-B14F-4D97-AF65-F5344CB8AC3E}">
        <p14:creationId xmlns:p14="http://schemas.microsoft.com/office/powerpoint/2010/main" val="1428592698"/>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solidFill>
                  <a:srgbClr val="FF0000"/>
                </a:solidFill>
              </a:rPr>
              <a:t>Mühendislik: </a:t>
            </a:r>
            <a:r>
              <a:rPr lang="tr-TR" dirty="0"/>
              <a:t>Proje çizimleri ve iş takibi</a:t>
            </a:r>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321287"/>
            <a:ext cx="4824536" cy="3216357"/>
          </a:xfrm>
          <a:prstGeom prst="rect">
            <a:avLst/>
          </a:prstGeom>
        </p:spPr>
      </p:pic>
    </p:spTree>
    <p:extLst>
      <p:ext uri="{BB962C8B-B14F-4D97-AF65-F5344CB8AC3E}">
        <p14:creationId xmlns:p14="http://schemas.microsoft.com/office/powerpoint/2010/main" val="4287318226"/>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solidFill>
                  <a:srgbClr val="FF0000"/>
                </a:solidFill>
              </a:rPr>
              <a:t>İletişim: </a:t>
            </a:r>
            <a:r>
              <a:rPr lang="tr-TR" dirty="0"/>
              <a:t>Görüntülü konuşma, sosyal medyanın etkin olarak kullanılması</a:t>
            </a:r>
            <a:r>
              <a:rPr lang="tr-TR" dirty="0" smtClean="0"/>
              <a:t>, elektronik </a:t>
            </a:r>
            <a:r>
              <a:rPr lang="tr-TR" dirty="0"/>
              <a:t>posta ile e-mail alma ve gönderme, video konferans </a:t>
            </a:r>
            <a:r>
              <a:rPr lang="tr-TR" dirty="0" smtClean="0"/>
              <a:t>yöntemi</a:t>
            </a:r>
          </a:p>
          <a:p>
            <a:endParaRPr lang="tr-TR" dirty="0"/>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933056"/>
            <a:ext cx="4320480" cy="2800338"/>
          </a:xfrm>
          <a:prstGeom prst="rect">
            <a:avLst/>
          </a:prstGeom>
        </p:spPr>
      </p:pic>
    </p:spTree>
    <p:extLst>
      <p:ext uri="{BB962C8B-B14F-4D97-AF65-F5344CB8AC3E}">
        <p14:creationId xmlns:p14="http://schemas.microsoft.com/office/powerpoint/2010/main" val="315971839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solidFill>
                  <a:srgbClr val="FF0000"/>
                </a:solidFill>
              </a:rPr>
              <a:t>Sinema Sektörü: </a:t>
            </a:r>
            <a:r>
              <a:rPr lang="tr-TR" dirty="0"/>
              <a:t>Film montajların yapılması ve izlenmesi</a:t>
            </a:r>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695" y="3356992"/>
            <a:ext cx="4513684" cy="3009123"/>
          </a:xfrm>
          <a:prstGeom prst="rect">
            <a:avLst/>
          </a:prstGeom>
        </p:spPr>
      </p:pic>
    </p:spTree>
    <p:extLst>
      <p:ext uri="{BB962C8B-B14F-4D97-AF65-F5344CB8AC3E}">
        <p14:creationId xmlns:p14="http://schemas.microsoft.com/office/powerpoint/2010/main" val="956360955"/>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solidFill>
                  <a:srgbClr val="FF0000"/>
                </a:solidFill>
              </a:rPr>
              <a:t>Üretim Sanayi: </a:t>
            </a:r>
            <a:r>
              <a:rPr lang="tr-TR" dirty="0"/>
              <a:t>Makinelerin bilgisayara bağlı çalışması, özellikle son yıllarda bilgisayarlarda ürünlerin tasarlanıp 3 boyutlu yazıcıdan çıktı alınarak üretim sanayisinde büyük gelişmeler ve yenilikler olmuştur.</a:t>
            </a:r>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227687"/>
            <a:ext cx="3960440" cy="2633436"/>
          </a:xfrm>
          <a:prstGeom prst="rect">
            <a:avLst/>
          </a:prstGeom>
        </p:spPr>
      </p:pic>
    </p:spTree>
    <p:extLst>
      <p:ext uri="{BB962C8B-B14F-4D97-AF65-F5344CB8AC3E}">
        <p14:creationId xmlns:p14="http://schemas.microsoft.com/office/powerpoint/2010/main" val="227324034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348880"/>
            <a:ext cx="8640959" cy="3450696"/>
          </a:xfrm>
        </p:spPr>
        <p:txBody>
          <a:bodyPr/>
          <a:lstStyle/>
          <a:p>
            <a:r>
              <a:rPr lang="tr-TR" b="1" dirty="0">
                <a:solidFill>
                  <a:srgbClr val="FF0000"/>
                </a:solidFill>
              </a:rPr>
              <a:t>Uçak ve Savunma Sanayi: </a:t>
            </a:r>
            <a:r>
              <a:rPr lang="tr-TR" dirty="0"/>
              <a:t>Uçak ve Savunma Sanayisinde bilgisayarlar etkin olarak kullanılmaktadır. Son zamanlarda insansız uçaklar(</a:t>
            </a:r>
            <a:r>
              <a:rPr lang="tr-TR" dirty="0" err="1"/>
              <a:t>iha</a:t>
            </a:r>
            <a:r>
              <a:rPr lang="tr-TR" dirty="0"/>
              <a:t>) karadan bilgisayardan kontrol edilerek uçurulmaktadır. Pilotların eğitimi uçuş simülasyonları bilgisayar ortamında yapılmaktadır.</a:t>
            </a:r>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221088"/>
            <a:ext cx="4464496" cy="2509047"/>
          </a:xfrm>
          <a:prstGeom prst="rect">
            <a:avLst/>
          </a:prstGeom>
        </p:spPr>
      </p:pic>
    </p:spTree>
    <p:extLst>
      <p:ext uri="{BB962C8B-B14F-4D97-AF65-F5344CB8AC3E}">
        <p14:creationId xmlns:p14="http://schemas.microsoft.com/office/powerpoint/2010/main" val="424442405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348880"/>
            <a:ext cx="8640959" cy="3450696"/>
          </a:xfrm>
        </p:spPr>
        <p:txBody>
          <a:bodyPr/>
          <a:lstStyle/>
          <a:p>
            <a:r>
              <a:rPr lang="tr-TR" b="1" dirty="0">
                <a:solidFill>
                  <a:srgbClr val="FF0000"/>
                </a:solidFill>
              </a:rPr>
              <a:t>Ticaret ve Bankacılık: </a:t>
            </a:r>
            <a:r>
              <a:rPr lang="tr-TR" dirty="0"/>
              <a:t>Özellikle bankacılık sektöründe bilgisayar olmazsa hiçbir işlem yapılamaz. Para transferleri</a:t>
            </a:r>
            <a:r>
              <a:rPr lang="tr-TR" dirty="0" smtClean="0"/>
              <a:t>, para </a:t>
            </a:r>
            <a:r>
              <a:rPr lang="tr-TR" dirty="0"/>
              <a:t>çekme</a:t>
            </a:r>
            <a:r>
              <a:rPr lang="tr-TR" dirty="0" smtClean="0"/>
              <a:t>, yatırma, fatura </a:t>
            </a:r>
            <a:r>
              <a:rPr lang="tr-TR" dirty="0"/>
              <a:t>ödeme </a:t>
            </a:r>
            <a:r>
              <a:rPr lang="tr-TR" dirty="0" err="1"/>
              <a:t>v.s</a:t>
            </a:r>
            <a:r>
              <a:rPr lang="tr-TR" dirty="0"/>
              <a:t> gibi işlemler hep bilgisayar ve sistemleri kullanılarak gerçekleştirilmektedir.</a:t>
            </a:r>
          </a:p>
        </p:txBody>
      </p:sp>
      <p:sp>
        <p:nvSpPr>
          <p:cNvPr id="3" name="Başlık 2"/>
          <p:cNvSpPr>
            <a:spLocks noGrp="1"/>
          </p:cNvSpPr>
          <p:nvPr>
            <p:ph type="title"/>
          </p:nvPr>
        </p:nvSpPr>
        <p:spPr/>
        <p:txBody>
          <a:bodyPr>
            <a:normAutofit fontScale="90000"/>
          </a:bodyPr>
          <a:lstStyle/>
          <a:p>
            <a:r>
              <a:rPr lang="tr-TR" b="1" dirty="0"/>
              <a:t>Bilgi ve İletişim Teknolojilerinin Kullanıldığı Alanlar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05" y="3891702"/>
            <a:ext cx="4979144" cy="2832961"/>
          </a:xfrm>
          <a:prstGeom prst="rect">
            <a:avLst/>
          </a:prstGeom>
        </p:spPr>
      </p:pic>
    </p:spTree>
    <p:extLst>
      <p:ext uri="{BB962C8B-B14F-4D97-AF65-F5344CB8AC3E}">
        <p14:creationId xmlns:p14="http://schemas.microsoft.com/office/powerpoint/2010/main" val="4135069869"/>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420888"/>
            <a:ext cx="7408333" cy="3450696"/>
          </a:xfrm>
        </p:spPr>
        <p:txBody>
          <a:bodyPr/>
          <a:lstStyle/>
          <a:p>
            <a:r>
              <a:rPr lang="tr-TR" dirty="0"/>
              <a:t>İnsanlar bilgiye daha hızlı biçimde elde etme isteği doğmuştur. Böylece, </a:t>
            </a:r>
            <a:r>
              <a:rPr lang="tr-TR" dirty="0" smtClean="0"/>
              <a:t>BİT </a:t>
            </a:r>
            <a:r>
              <a:rPr lang="tr-TR" dirty="0"/>
              <a:t>sayesinde insanlar bilgiye daha hızlı ulaşmakla birlikte; gerek eğitimde gerekse şirketlere önemli avantajlar sunmaktadır</a:t>
            </a:r>
            <a:r>
              <a:rPr lang="tr-TR" dirty="0" smtClean="0"/>
              <a:t>.</a:t>
            </a:r>
          </a:p>
          <a:p>
            <a:endParaRPr lang="tr-TR" dirty="0"/>
          </a:p>
        </p:txBody>
      </p:sp>
      <p:sp>
        <p:nvSpPr>
          <p:cNvPr id="3" name="Başlık 2"/>
          <p:cNvSpPr>
            <a:spLocks noGrp="1"/>
          </p:cNvSpPr>
          <p:nvPr>
            <p:ph type="title"/>
          </p:nvPr>
        </p:nvSpPr>
        <p:spPr/>
        <p:txBody>
          <a:bodyPr>
            <a:normAutofit fontScale="90000"/>
          </a:bodyPr>
          <a:lstStyle/>
          <a:p>
            <a:r>
              <a:rPr lang="tr-TR" b="1" cap="small" dirty="0"/>
              <a:t>BİLGİ İLETİŞİM TEKNOLOJİLERİNİN ÖNEMİ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077072"/>
            <a:ext cx="4392488" cy="2453784"/>
          </a:xfrm>
          <a:prstGeom prst="rect">
            <a:avLst/>
          </a:prstGeom>
        </p:spPr>
      </p:pic>
    </p:spTree>
    <p:extLst>
      <p:ext uri="{BB962C8B-B14F-4D97-AF65-F5344CB8AC3E}">
        <p14:creationId xmlns:p14="http://schemas.microsoft.com/office/powerpoint/2010/main" val="2289033491"/>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59632" y="2564904"/>
            <a:ext cx="7408333" cy="3450696"/>
          </a:xfrm>
        </p:spPr>
        <p:txBody>
          <a:bodyPr>
            <a:normAutofit fontScale="92500" lnSpcReduction="20000"/>
          </a:bodyPr>
          <a:lstStyle/>
          <a:p>
            <a:r>
              <a:rPr lang="tr-TR" dirty="0"/>
              <a:t>Zaman Kaybını Azaltır.</a:t>
            </a:r>
          </a:p>
          <a:p>
            <a:r>
              <a:rPr lang="tr-TR" dirty="0" smtClean="0"/>
              <a:t>Bilgiye </a:t>
            </a:r>
            <a:r>
              <a:rPr lang="tr-TR" dirty="0"/>
              <a:t>daha hızlı ulaşmamızı sağlar. </a:t>
            </a:r>
          </a:p>
          <a:p>
            <a:r>
              <a:rPr lang="tr-TR" dirty="0" smtClean="0"/>
              <a:t>Hızlı </a:t>
            </a:r>
            <a:r>
              <a:rPr lang="tr-TR" dirty="0"/>
              <a:t>haberleşmeyi </a:t>
            </a:r>
            <a:r>
              <a:rPr lang="tr-TR" dirty="0" smtClean="0"/>
              <a:t>sağlar</a:t>
            </a:r>
          </a:p>
          <a:p>
            <a:pPr lvl="0"/>
            <a:r>
              <a:rPr lang="tr-TR" dirty="0"/>
              <a:t>Hayatımızı Hızlandırır.</a:t>
            </a:r>
          </a:p>
          <a:p>
            <a:pPr lvl="0"/>
            <a:r>
              <a:rPr lang="tr-TR" dirty="0"/>
              <a:t>Maliyetleri azaltır. </a:t>
            </a:r>
          </a:p>
          <a:p>
            <a:pPr lvl="0"/>
            <a:r>
              <a:rPr lang="tr-TR" dirty="0"/>
              <a:t>Verimliliği artırır.</a:t>
            </a:r>
          </a:p>
          <a:p>
            <a:pPr lvl="0"/>
            <a:r>
              <a:rPr lang="tr-TR" dirty="0"/>
              <a:t>Güvenilirliği arttırır</a:t>
            </a:r>
            <a:r>
              <a:rPr lang="tr-TR" dirty="0" smtClean="0"/>
              <a:t>.</a:t>
            </a:r>
          </a:p>
          <a:p>
            <a:pPr lvl="0"/>
            <a:r>
              <a:rPr lang="tr-TR" dirty="0" smtClean="0"/>
              <a:t>İnsanlarla İletişim kurmamızı sağlar</a:t>
            </a:r>
          </a:p>
          <a:p>
            <a:pPr lvl="0"/>
            <a:r>
              <a:rPr lang="tr-TR" dirty="0" smtClean="0"/>
              <a:t>Uzaktan eğitim olanakları sunar</a:t>
            </a:r>
          </a:p>
          <a:p>
            <a:pPr lvl="0"/>
            <a:r>
              <a:rPr lang="tr-TR" dirty="0" smtClean="0"/>
              <a:t>E-ticaret imkanları sunar</a:t>
            </a:r>
            <a:endParaRPr lang="tr-TR" dirty="0"/>
          </a:p>
          <a:p>
            <a:endParaRPr lang="tr-TR" dirty="0" smtClean="0"/>
          </a:p>
          <a:p>
            <a:endParaRPr lang="tr-TR" dirty="0"/>
          </a:p>
        </p:txBody>
      </p:sp>
      <p:sp>
        <p:nvSpPr>
          <p:cNvPr id="3" name="Başlık 2"/>
          <p:cNvSpPr>
            <a:spLocks noGrp="1"/>
          </p:cNvSpPr>
          <p:nvPr>
            <p:ph type="title"/>
          </p:nvPr>
        </p:nvSpPr>
        <p:spPr>
          <a:xfrm>
            <a:off x="457200" y="476672"/>
            <a:ext cx="8229600" cy="1252728"/>
          </a:xfrm>
        </p:spPr>
        <p:txBody>
          <a:bodyPr>
            <a:normAutofit fontScale="90000"/>
          </a:bodyPr>
          <a:lstStyle/>
          <a:p>
            <a:r>
              <a:rPr lang="tr-TR" b="1" dirty="0" smtClean="0"/>
              <a:t>Bilişim </a:t>
            </a:r>
            <a:r>
              <a:rPr lang="tr-TR" b="1" dirty="0"/>
              <a:t>T</a:t>
            </a:r>
            <a:r>
              <a:rPr lang="tr-TR" b="1" dirty="0" smtClean="0"/>
              <a:t>eknolojilerinin </a:t>
            </a:r>
            <a:r>
              <a:rPr lang="tr-TR" b="1" dirty="0"/>
              <a:t>O</a:t>
            </a:r>
            <a:r>
              <a:rPr lang="tr-TR" b="1" dirty="0" smtClean="0"/>
              <a:t>lumlu </a:t>
            </a:r>
            <a:r>
              <a:rPr lang="tr-TR" b="1" dirty="0" smtClean="0"/>
              <a:t>Avantajları</a:t>
            </a:r>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717032"/>
            <a:ext cx="2952747" cy="1440160"/>
          </a:xfrm>
          <a:prstGeom prst="rect">
            <a:avLst/>
          </a:prstGeom>
        </p:spPr>
      </p:pic>
    </p:spTree>
    <p:extLst>
      <p:ext uri="{BB962C8B-B14F-4D97-AF65-F5344CB8AC3E}">
        <p14:creationId xmlns:p14="http://schemas.microsoft.com/office/powerpoint/2010/main" val="465278016"/>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59632" y="2564904"/>
            <a:ext cx="7408333" cy="3450696"/>
          </a:xfrm>
        </p:spPr>
        <p:txBody>
          <a:bodyPr>
            <a:normAutofit fontScale="92500" lnSpcReduction="20000"/>
          </a:bodyPr>
          <a:lstStyle/>
          <a:p>
            <a:r>
              <a:rPr lang="tr-TR" dirty="0" smtClean="0"/>
              <a:t>Sağlık problemlerine sebep olabilir. Ör: )Radyasyona maruz kalma, göz bozuklukları, bel ve baş ağrıları </a:t>
            </a:r>
            <a:r>
              <a:rPr lang="tr-TR" dirty="0" err="1" smtClean="0"/>
              <a:t>v.b</a:t>
            </a:r>
            <a:r>
              <a:rPr lang="tr-TR" dirty="0" smtClean="0"/>
              <a:t>.</a:t>
            </a:r>
          </a:p>
          <a:p>
            <a:r>
              <a:rPr lang="tr-TR" dirty="0" smtClean="0"/>
              <a:t>Asosyal bir kişi olmamızı sağlayabilir. Ör:)  Sürekli bilgisayar başında oturan bir kişi sosyal ortamlardan uzak kalabilir.</a:t>
            </a:r>
          </a:p>
          <a:p>
            <a:r>
              <a:rPr lang="tr-TR" dirty="0" smtClean="0"/>
              <a:t>Bilgisayarımıza zararlı yazılımlar bulaşabilir</a:t>
            </a:r>
          </a:p>
          <a:p>
            <a:r>
              <a:rPr lang="tr-TR" dirty="0" smtClean="0"/>
              <a:t>Hesaplarımız çalınabilir. Kredi kartı bilgileri ele geçirilebilir.</a:t>
            </a:r>
          </a:p>
          <a:p>
            <a:r>
              <a:rPr lang="tr-TR" dirty="0" smtClean="0"/>
              <a:t>Sanal zorbalığa maruz kalabiliriz.</a:t>
            </a:r>
          </a:p>
          <a:p>
            <a:r>
              <a:rPr lang="tr-TR" dirty="0" smtClean="0"/>
              <a:t>İnternet veya oyun bağımlısı olabiliriz.</a:t>
            </a:r>
          </a:p>
          <a:p>
            <a:r>
              <a:rPr lang="tr-TR" dirty="0" smtClean="0"/>
              <a:t>İş yerlerinde makine ve robotların alması ile insanların işsiz kalması</a:t>
            </a:r>
            <a:endParaRPr lang="tr-TR" dirty="0"/>
          </a:p>
          <a:p>
            <a:endParaRPr lang="tr-TR" dirty="0" smtClean="0"/>
          </a:p>
          <a:p>
            <a:endParaRPr lang="tr-TR" dirty="0"/>
          </a:p>
        </p:txBody>
      </p:sp>
      <p:sp>
        <p:nvSpPr>
          <p:cNvPr id="3" name="Başlık 2"/>
          <p:cNvSpPr>
            <a:spLocks noGrp="1"/>
          </p:cNvSpPr>
          <p:nvPr>
            <p:ph type="title"/>
          </p:nvPr>
        </p:nvSpPr>
        <p:spPr>
          <a:xfrm>
            <a:off x="457200" y="476672"/>
            <a:ext cx="8229600" cy="1252728"/>
          </a:xfrm>
        </p:spPr>
        <p:txBody>
          <a:bodyPr>
            <a:normAutofit fontScale="90000"/>
          </a:bodyPr>
          <a:lstStyle/>
          <a:p>
            <a:r>
              <a:rPr lang="tr-TR" b="1" dirty="0" smtClean="0"/>
              <a:t>Bilişim </a:t>
            </a:r>
            <a:r>
              <a:rPr lang="tr-TR" b="1" dirty="0"/>
              <a:t>T</a:t>
            </a:r>
            <a:r>
              <a:rPr lang="tr-TR" b="1" dirty="0" smtClean="0"/>
              <a:t>eknolojilerinin Olumsuz </a:t>
            </a:r>
            <a:r>
              <a:rPr lang="tr-TR" b="1" dirty="0" smtClean="0"/>
              <a:t>Yanları</a:t>
            </a:r>
            <a:endParaRPr lang="tr-TR" b="1" dirty="0"/>
          </a:p>
        </p:txBody>
      </p:sp>
    </p:spTree>
    <p:extLst>
      <p:ext uri="{BB962C8B-B14F-4D97-AF65-F5344CB8AC3E}">
        <p14:creationId xmlns:p14="http://schemas.microsoft.com/office/powerpoint/2010/main" val="254622716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dirty="0"/>
              <a:t>Bilgisayar başında aynı pozisyonda 30 dakikadan fazla kalmak;</a:t>
            </a:r>
            <a:br>
              <a:rPr lang="tr-TR" dirty="0"/>
            </a:br>
            <a:r>
              <a:rPr lang="tr-TR" dirty="0"/>
              <a:t/>
            </a:r>
            <a:br>
              <a:rPr lang="tr-TR" dirty="0"/>
            </a:br>
            <a:r>
              <a:rPr lang="tr-TR" dirty="0"/>
              <a:t>Duruş bozukluklarına,</a:t>
            </a:r>
          </a:p>
          <a:p>
            <a:r>
              <a:rPr lang="tr-TR" dirty="0"/>
              <a:t>göz rahatsızlıklarına </a:t>
            </a:r>
          </a:p>
          <a:p>
            <a:r>
              <a:rPr lang="tr-TR" dirty="0"/>
              <a:t>El ve kol ağrılarına,</a:t>
            </a:r>
          </a:p>
          <a:p>
            <a:r>
              <a:rPr lang="tr-TR" dirty="0"/>
              <a:t>sosyal aktivitelere daha az katılma </a:t>
            </a:r>
          </a:p>
          <a:p>
            <a:r>
              <a:rPr lang="tr-TR" dirty="0"/>
              <a:t>Bel ağrılarına</a:t>
            </a:r>
          </a:p>
          <a:p>
            <a:r>
              <a:rPr lang="tr-TR" dirty="0"/>
              <a:t>Beyin fonksiyonlarının bozukluklarına</a:t>
            </a:r>
            <a:r>
              <a:rPr lang="tr-TR" dirty="0" smtClean="0"/>
              <a:t>, uykusuzluk </a:t>
            </a:r>
            <a:r>
              <a:rPr lang="tr-TR" dirty="0"/>
              <a:t>ve strese sebep olabilir.</a:t>
            </a:r>
          </a:p>
          <a:p>
            <a:endParaRPr lang="tr-TR" dirty="0"/>
          </a:p>
        </p:txBody>
      </p:sp>
      <p:sp>
        <p:nvSpPr>
          <p:cNvPr id="3" name="Başlık 2"/>
          <p:cNvSpPr>
            <a:spLocks noGrp="1"/>
          </p:cNvSpPr>
          <p:nvPr>
            <p:ph type="title"/>
          </p:nvPr>
        </p:nvSpPr>
        <p:spPr/>
        <p:txBody>
          <a:bodyPr>
            <a:normAutofit fontScale="90000"/>
          </a:bodyPr>
          <a:lstStyle/>
          <a:p>
            <a:r>
              <a:rPr lang="tr-TR" b="1" dirty="0"/>
              <a:t>BİLGİSAYAR KULLANIMI ve SAĞLIK</a:t>
            </a:r>
            <a:endParaRPr lang="tr-TR" dirty="0"/>
          </a:p>
        </p:txBody>
      </p:sp>
    </p:spTree>
    <p:extLst>
      <p:ext uri="{BB962C8B-B14F-4D97-AF65-F5344CB8AC3E}">
        <p14:creationId xmlns:p14="http://schemas.microsoft.com/office/powerpoint/2010/main" val="304328868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İnsanoğlunun tasarlayarak ürettiği ya da uygulamaya koyduğu faydalı, faydasız veya zararlı her türlü aletler ve araçlardır.</a:t>
            </a:r>
          </a:p>
          <a:p>
            <a:endParaRPr lang="tr-TR" dirty="0"/>
          </a:p>
        </p:txBody>
      </p:sp>
      <p:sp>
        <p:nvSpPr>
          <p:cNvPr id="3" name="Başlık 2"/>
          <p:cNvSpPr>
            <a:spLocks noGrp="1"/>
          </p:cNvSpPr>
          <p:nvPr>
            <p:ph type="title"/>
          </p:nvPr>
        </p:nvSpPr>
        <p:spPr/>
        <p:txBody>
          <a:bodyPr/>
          <a:lstStyle/>
          <a:p>
            <a:r>
              <a:rPr lang="tr-TR" dirty="0" smtClean="0"/>
              <a:t>Teknoloji Nedir?</a:t>
            </a:r>
            <a:endParaRPr lang="tr-TR" dirty="0"/>
          </a:p>
        </p:txBody>
      </p:sp>
      <p:pic>
        <p:nvPicPr>
          <p:cNvPr id="4" name="Picture 7" descr="http://www.e-sorgu.org/wp-content/uploads/Cep-Telefonu-Nas%C4%B1l-Dinlen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8980">
            <a:off x="3252788" y="4154488"/>
            <a:ext cx="283368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ttp://www.listeniz.net/wp-content/uploads/2008/02/nikon-d60-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350543"/>
            <a:ext cx="20224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http://scs03.resimyukle.com/files/view/ryu.pho.img/658/40/beyaz-araba_3.jpg"/>
          <p:cNvPicPr>
            <a:picLocks noChangeAspect="1" noChangeArrowheads="1"/>
          </p:cNvPicPr>
          <p:nvPr/>
        </p:nvPicPr>
        <p:blipFill>
          <a:blip r:embed="rId4">
            <a:extLst>
              <a:ext uri="{28A0092B-C50C-407E-A947-70E740481C1C}">
                <a14:useLocalDpi xmlns:a14="http://schemas.microsoft.com/office/drawing/2010/main" val="0"/>
              </a:ext>
            </a:extLst>
          </a:blip>
          <a:srcRect b="20802"/>
          <a:stretch>
            <a:fillRect/>
          </a:stretch>
        </p:blipFill>
        <p:spPr bwMode="auto">
          <a:xfrm rot="20895490">
            <a:off x="157163" y="3857625"/>
            <a:ext cx="3000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32623"/>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Bu rahatsızlıklar oluşmaması için;</a:t>
            </a:r>
            <a:br>
              <a:rPr lang="tr-TR" dirty="0"/>
            </a:br>
            <a:r>
              <a:rPr lang="tr-TR" dirty="0"/>
              <a:t>Ayak bileklerine dairesel hareket yaptırılmalı </a:t>
            </a:r>
          </a:p>
          <a:p>
            <a:r>
              <a:rPr lang="tr-TR" dirty="0"/>
              <a:t>Uzun çalışma döneminde 5-10 dakikalık molalar verilmeli </a:t>
            </a:r>
          </a:p>
          <a:p>
            <a:r>
              <a:rPr lang="tr-TR" dirty="0"/>
              <a:t>Kısa molalar verilip bulunduğumuz odanın içinde biraz hareket edilmeli </a:t>
            </a:r>
          </a:p>
          <a:p>
            <a:endParaRPr lang="tr-TR" dirty="0"/>
          </a:p>
        </p:txBody>
      </p:sp>
      <p:sp>
        <p:nvSpPr>
          <p:cNvPr id="3" name="Başlık 2"/>
          <p:cNvSpPr>
            <a:spLocks noGrp="1"/>
          </p:cNvSpPr>
          <p:nvPr>
            <p:ph type="title"/>
          </p:nvPr>
        </p:nvSpPr>
        <p:spPr/>
        <p:txBody>
          <a:bodyPr>
            <a:normAutofit fontScale="90000"/>
          </a:bodyPr>
          <a:lstStyle/>
          <a:p>
            <a:r>
              <a:rPr lang="tr-TR" b="1" dirty="0"/>
              <a:t>BİLGİSAYAR KULLANIMI ve SAĞLIK</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4653136"/>
            <a:ext cx="2152650" cy="2124075"/>
          </a:xfrm>
          <a:prstGeom prst="rect">
            <a:avLst/>
          </a:prstGeom>
        </p:spPr>
      </p:pic>
    </p:spTree>
    <p:extLst>
      <p:ext uri="{BB962C8B-B14F-4D97-AF65-F5344CB8AC3E}">
        <p14:creationId xmlns:p14="http://schemas.microsoft.com/office/powerpoint/2010/main" val="1250110510"/>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675467"/>
            <a:ext cx="8568951" cy="3450696"/>
          </a:xfrm>
        </p:spPr>
        <p:txBody>
          <a:bodyPr/>
          <a:lstStyle/>
          <a:p>
            <a:r>
              <a:rPr lang="tr-TR" dirty="0"/>
              <a:t>Ekranlara 45 cm uzaklıktan bakılmalı ve ekranın üst kenarı gözler hizasında veya altında olmalıdır.</a:t>
            </a:r>
          </a:p>
          <a:p>
            <a:r>
              <a:rPr lang="tr-TR" dirty="0"/>
              <a:t>*Düşük çözünürlük ve büyük fontlarda çalışılması önerilmelidir.</a:t>
            </a:r>
          </a:p>
          <a:p>
            <a:r>
              <a:rPr lang="tr-TR" dirty="0"/>
              <a:t>*Ekran güneş veya aydınlatma  ışığı almayacak şekilde yerleştirilmelidir.</a:t>
            </a:r>
          </a:p>
          <a:p>
            <a:r>
              <a:rPr lang="tr-TR" dirty="0"/>
              <a:t>*Oda çok aydınlık olmamalıdır.</a:t>
            </a:r>
          </a:p>
          <a:p>
            <a:endParaRPr lang="tr-TR" dirty="0"/>
          </a:p>
        </p:txBody>
      </p:sp>
      <p:sp>
        <p:nvSpPr>
          <p:cNvPr id="3" name="Başlık 2"/>
          <p:cNvSpPr>
            <a:spLocks noGrp="1"/>
          </p:cNvSpPr>
          <p:nvPr>
            <p:ph type="title"/>
          </p:nvPr>
        </p:nvSpPr>
        <p:spPr/>
        <p:txBody>
          <a:bodyPr/>
          <a:lstStyle/>
          <a:p>
            <a:r>
              <a:rPr lang="tr-TR" b="1" cap="small" dirty="0"/>
              <a:t>ERGONOMİ</a:t>
            </a:r>
            <a:endParaRPr lang="tr-TR" dirty="0"/>
          </a:p>
        </p:txBody>
      </p:sp>
    </p:spTree>
    <p:extLst>
      <p:ext uri="{BB962C8B-B14F-4D97-AF65-F5344CB8AC3E}">
        <p14:creationId xmlns:p14="http://schemas.microsoft.com/office/powerpoint/2010/main" val="2410470839"/>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20888"/>
            <a:ext cx="8568951" cy="3450696"/>
          </a:xfrm>
        </p:spPr>
        <p:txBody>
          <a:bodyPr/>
          <a:lstStyle/>
          <a:p>
            <a:r>
              <a:rPr lang="tr-TR" dirty="0"/>
              <a:t>Sırtımız 95-105 derece olacak şekilde koltuk ayarlanmalıdır.</a:t>
            </a:r>
          </a:p>
          <a:p>
            <a:r>
              <a:rPr lang="tr-TR" dirty="0" smtClean="0"/>
              <a:t>Koltuğun </a:t>
            </a:r>
            <a:r>
              <a:rPr lang="tr-TR" dirty="0"/>
              <a:t>destek kolları olmalıdır. Ve Koltuk kendi ekseninde dönebilmedir.</a:t>
            </a:r>
          </a:p>
          <a:p>
            <a:r>
              <a:rPr lang="tr-TR" dirty="0" smtClean="0"/>
              <a:t>Kol </a:t>
            </a:r>
            <a:r>
              <a:rPr lang="tr-TR" dirty="0"/>
              <a:t>ve kas rahatsızlığı çekmemek için klavye ve fare aynı hizada olmalıdır.</a:t>
            </a:r>
          </a:p>
          <a:p>
            <a:r>
              <a:rPr lang="tr-TR" dirty="0"/>
              <a:t> </a:t>
            </a:r>
            <a:r>
              <a:rPr lang="tr-TR" dirty="0" smtClean="0"/>
              <a:t>Ayaklarımızın </a:t>
            </a:r>
            <a:r>
              <a:rPr lang="tr-TR" dirty="0"/>
              <a:t>altına yatay bir şey koyarak kan akışının hızlanmasını sağlayabiliriz.</a:t>
            </a:r>
            <a:r>
              <a:rPr lang="tr-TR" cap="small" dirty="0"/>
              <a:t> </a:t>
            </a:r>
            <a:endParaRPr lang="tr-TR" dirty="0"/>
          </a:p>
        </p:txBody>
      </p:sp>
      <p:sp>
        <p:nvSpPr>
          <p:cNvPr id="3" name="Başlık 2"/>
          <p:cNvSpPr>
            <a:spLocks noGrp="1"/>
          </p:cNvSpPr>
          <p:nvPr>
            <p:ph type="title"/>
          </p:nvPr>
        </p:nvSpPr>
        <p:spPr/>
        <p:txBody>
          <a:bodyPr/>
          <a:lstStyle/>
          <a:p>
            <a:r>
              <a:rPr lang="tr-TR" b="1" cap="small" dirty="0"/>
              <a:t>ERGONOMİ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872155"/>
            <a:ext cx="2324100" cy="1962150"/>
          </a:xfrm>
          <a:prstGeom prst="rect">
            <a:avLst/>
          </a:prstGeom>
        </p:spPr>
      </p:pic>
    </p:spTree>
    <p:extLst>
      <p:ext uri="{BB962C8B-B14F-4D97-AF65-F5344CB8AC3E}">
        <p14:creationId xmlns:p14="http://schemas.microsoft.com/office/powerpoint/2010/main" val="826830766"/>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b="1" dirty="0"/>
              <a:t>Bilgi ve iletişim teknolojisi</a:t>
            </a:r>
            <a:r>
              <a:rPr lang="tr-TR" dirty="0"/>
              <a:t>, bilginin üretilmesi, toplanması, biriktirilmesi, işlenmesi yayılması ve korunmasına yardımcı olan araçlara verilen isimdir. </a:t>
            </a:r>
          </a:p>
          <a:p>
            <a:r>
              <a:rPr lang="tr-TR" b="1" cap="small" dirty="0"/>
              <a:t> </a:t>
            </a:r>
            <a:endParaRPr lang="tr-TR" dirty="0"/>
          </a:p>
        </p:txBody>
      </p:sp>
      <p:sp>
        <p:nvSpPr>
          <p:cNvPr id="3" name="Başlık 2"/>
          <p:cNvSpPr>
            <a:spLocks noGrp="1"/>
          </p:cNvSpPr>
          <p:nvPr>
            <p:ph type="title"/>
          </p:nvPr>
        </p:nvSpPr>
        <p:spPr>
          <a:xfrm>
            <a:off x="467544" y="548680"/>
            <a:ext cx="8229600" cy="1252728"/>
          </a:xfrm>
        </p:spPr>
        <p:txBody>
          <a:bodyPr>
            <a:normAutofit fontScale="90000"/>
          </a:bodyPr>
          <a:lstStyle/>
          <a:p>
            <a:r>
              <a:rPr lang="tr-TR" b="1" cap="small" dirty="0"/>
              <a:t>BİLGİ ve İLETİŞİM TEKNOLOJİSİ NEDİR?</a:t>
            </a:r>
            <a:r>
              <a:rPr lang="tr-TR" dirty="0"/>
              <a:t/>
            </a:r>
            <a:br>
              <a:rPr lang="tr-TR" dirty="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149646"/>
            <a:ext cx="4320480" cy="2207544"/>
          </a:xfrm>
          <a:prstGeom prst="rect">
            <a:avLst/>
          </a:prstGeom>
        </p:spPr>
      </p:pic>
    </p:spTree>
    <p:extLst>
      <p:ext uri="{BB962C8B-B14F-4D97-AF65-F5344CB8AC3E}">
        <p14:creationId xmlns:p14="http://schemas.microsoft.com/office/powerpoint/2010/main" val="269987855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1632365"/>
            <a:ext cx="7408333" cy="4281339"/>
          </a:xfrm>
        </p:spPr>
        <p:txBody>
          <a:bodyPr/>
          <a:lstStyle/>
          <a:p>
            <a:pPr marL="0" indent="0">
              <a:buNone/>
            </a:pPr>
            <a:r>
              <a:rPr lang="tr-TR" dirty="0" err="1" smtClean="0"/>
              <a:t>Abaküs’ün</a:t>
            </a:r>
            <a:r>
              <a:rPr lang="tr-TR" dirty="0" smtClean="0"/>
              <a:t> İcadı </a:t>
            </a:r>
          </a:p>
          <a:p>
            <a:pPr marL="0" indent="0">
              <a:buNone/>
            </a:pPr>
            <a:r>
              <a:rPr lang="tr-TR" dirty="0" smtClean="0"/>
              <a:t>(</a:t>
            </a:r>
            <a:r>
              <a:rPr lang="tr-TR" dirty="0"/>
              <a:t>1000 – 500 </a:t>
            </a:r>
            <a:r>
              <a:rPr lang="tr-TR" dirty="0" smtClean="0"/>
              <a:t>MÖ)</a:t>
            </a:r>
            <a:endParaRPr lang="tr-TR" dirty="0"/>
          </a:p>
          <a:p>
            <a:pPr marL="0" indent="0">
              <a:buNone/>
            </a:pPr>
            <a:endParaRPr lang="tr-TR" dirty="0"/>
          </a:p>
        </p:txBody>
      </p:sp>
      <p:sp>
        <p:nvSpPr>
          <p:cNvPr id="3" name="Başlık 2"/>
          <p:cNvSpPr>
            <a:spLocks noGrp="1"/>
          </p:cNvSpPr>
          <p:nvPr>
            <p:ph type="title"/>
          </p:nvPr>
        </p:nvSpPr>
        <p:spPr/>
        <p:txBody>
          <a:bodyPr>
            <a:normAutofit fontScale="90000"/>
          </a:bodyPr>
          <a:lstStyle/>
          <a:p>
            <a:r>
              <a:rPr lang="tr-TR" dirty="0"/>
              <a:t>Geçmişten </a:t>
            </a:r>
            <a:r>
              <a:rPr lang="tr-TR" dirty="0" smtClean="0"/>
              <a:t>Günümüze </a:t>
            </a:r>
            <a:r>
              <a:rPr lang="tr-TR" dirty="0"/>
              <a:t>B</a:t>
            </a:r>
            <a:r>
              <a:rPr lang="tr-TR" dirty="0" smtClean="0"/>
              <a:t>ilgi </a:t>
            </a:r>
            <a:r>
              <a:rPr lang="tr-TR" dirty="0"/>
              <a:t>ve </a:t>
            </a:r>
            <a:r>
              <a:rPr lang="tr-TR" dirty="0" smtClean="0"/>
              <a:t>İletişim </a:t>
            </a:r>
            <a:r>
              <a:rPr lang="tr-TR" dirty="0"/>
              <a:t>T</a:t>
            </a:r>
            <a:r>
              <a:rPr lang="tr-TR" dirty="0" smtClean="0"/>
              <a:t>eknolojilerindeki </a:t>
            </a:r>
            <a:r>
              <a:rPr lang="tr-TR" dirty="0"/>
              <a:t>D</a:t>
            </a:r>
            <a:r>
              <a:rPr lang="tr-TR" dirty="0" smtClean="0"/>
              <a:t>eğişimi </a:t>
            </a:r>
            <a:endParaRPr lang="tr-TR" dirty="0"/>
          </a:p>
        </p:txBody>
      </p:sp>
      <p:sp>
        <p:nvSpPr>
          <p:cNvPr id="4" name="Aşağı Ok 3"/>
          <p:cNvSpPr/>
          <p:nvPr/>
        </p:nvSpPr>
        <p:spPr>
          <a:xfrm>
            <a:off x="1735037" y="2492896"/>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824116" y="3284984"/>
            <a:ext cx="2109873" cy="646331"/>
          </a:xfrm>
          <a:prstGeom prst="rect">
            <a:avLst/>
          </a:prstGeom>
        </p:spPr>
        <p:txBody>
          <a:bodyPr wrap="none">
            <a:spAutoFit/>
          </a:bodyPr>
          <a:lstStyle/>
          <a:p>
            <a:r>
              <a:rPr lang="tr-TR" b="1" dirty="0"/>
              <a:t>Aritmetik Makinası </a:t>
            </a:r>
            <a:endParaRPr lang="tr-TR" b="1" dirty="0" smtClean="0"/>
          </a:p>
          <a:p>
            <a:r>
              <a:rPr lang="tr-TR" b="1" dirty="0"/>
              <a:t> </a:t>
            </a:r>
            <a:r>
              <a:rPr lang="tr-TR" b="1" dirty="0" smtClean="0"/>
              <a:t>             (</a:t>
            </a:r>
            <a:r>
              <a:rPr lang="tr-TR" b="1" dirty="0"/>
              <a:t>1642</a:t>
            </a:r>
            <a:r>
              <a:rPr lang="tr-TR" dirty="0"/>
              <a:t>)</a:t>
            </a:r>
            <a:endParaRPr lang="tr-TR" dirty="0"/>
          </a:p>
        </p:txBody>
      </p:sp>
      <p:sp>
        <p:nvSpPr>
          <p:cNvPr id="6" name="Aşağı Ok 5"/>
          <p:cNvSpPr/>
          <p:nvPr/>
        </p:nvSpPr>
        <p:spPr>
          <a:xfrm>
            <a:off x="1772072" y="4091556"/>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731849" y="4748578"/>
            <a:ext cx="2023311" cy="646331"/>
          </a:xfrm>
          <a:prstGeom prst="rect">
            <a:avLst/>
          </a:prstGeom>
        </p:spPr>
        <p:txBody>
          <a:bodyPr wrap="none">
            <a:spAutoFit/>
          </a:bodyPr>
          <a:lstStyle/>
          <a:p>
            <a:r>
              <a:rPr lang="tr-TR" b="1" dirty="0"/>
              <a:t>Adım </a:t>
            </a:r>
            <a:r>
              <a:rPr lang="tr-TR" b="1" dirty="0" smtClean="0"/>
              <a:t>Hesaplayıcısı</a:t>
            </a:r>
          </a:p>
          <a:p>
            <a:r>
              <a:rPr lang="tr-TR" b="1" dirty="0"/>
              <a:t> </a:t>
            </a:r>
            <a:r>
              <a:rPr lang="tr-TR" b="1" dirty="0" smtClean="0"/>
              <a:t>           </a:t>
            </a:r>
            <a:r>
              <a:rPr lang="tr-TR" b="1" dirty="0"/>
              <a:t> (1671)</a:t>
            </a:r>
            <a:endParaRPr lang="tr-TR" dirty="0"/>
          </a:p>
        </p:txBody>
      </p:sp>
      <p:sp>
        <p:nvSpPr>
          <p:cNvPr id="8" name="Aşağı Ok 7"/>
          <p:cNvSpPr/>
          <p:nvPr/>
        </p:nvSpPr>
        <p:spPr>
          <a:xfrm>
            <a:off x="1669988" y="5394909"/>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p:nvSpPr>
        <p:spPr>
          <a:xfrm>
            <a:off x="543464" y="6042981"/>
            <a:ext cx="2541080" cy="646331"/>
          </a:xfrm>
          <a:prstGeom prst="rect">
            <a:avLst/>
          </a:prstGeom>
        </p:spPr>
        <p:txBody>
          <a:bodyPr wrap="none">
            <a:spAutoFit/>
          </a:bodyPr>
          <a:lstStyle/>
          <a:p>
            <a:r>
              <a:rPr lang="tr-TR" b="1" dirty="0"/>
              <a:t>1800 yılların </a:t>
            </a:r>
            <a:r>
              <a:rPr lang="tr-TR" b="1" dirty="0" smtClean="0"/>
              <a:t>başında </a:t>
            </a:r>
          </a:p>
          <a:p>
            <a:r>
              <a:rPr lang="tr-TR" b="1" dirty="0" smtClean="0"/>
              <a:t>delikli kartlar </a:t>
            </a:r>
            <a:r>
              <a:rPr lang="tr-TR" b="1" dirty="0" err="1" smtClean="0"/>
              <a:t>icad</a:t>
            </a:r>
            <a:r>
              <a:rPr lang="tr-TR" b="1" dirty="0" smtClean="0"/>
              <a:t> edildi</a:t>
            </a:r>
            <a:endParaRPr lang="tr-TR" dirty="0"/>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341" y="1737240"/>
            <a:ext cx="1310172" cy="1079692"/>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989" y="2967606"/>
            <a:ext cx="1368152" cy="1123950"/>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252" y="4365104"/>
            <a:ext cx="1625646" cy="904875"/>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0919" y="5785368"/>
            <a:ext cx="1286256" cy="595960"/>
          </a:xfrm>
          <a:prstGeom prst="rect">
            <a:avLst/>
          </a:prstGeom>
        </p:spPr>
      </p:pic>
      <p:sp>
        <p:nvSpPr>
          <p:cNvPr id="14" name="Metin kutusu 13"/>
          <p:cNvSpPr txBox="1"/>
          <p:nvPr/>
        </p:nvSpPr>
        <p:spPr>
          <a:xfrm>
            <a:off x="2746776" y="3931315"/>
            <a:ext cx="2052165" cy="646331"/>
          </a:xfrm>
          <a:prstGeom prst="rect">
            <a:avLst/>
          </a:prstGeom>
          <a:noFill/>
        </p:spPr>
        <p:txBody>
          <a:bodyPr wrap="none" rtlCol="0">
            <a:spAutoFit/>
          </a:bodyPr>
          <a:lstStyle/>
          <a:p>
            <a:pPr algn="ctr"/>
            <a:r>
              <a:rPr lang="tr-TR" dirty="0" smtClean="0">
                <a:hlinkClick r:id="rId6" action="ppaction://hlinksldjump"/>
              </a:rPr>
              <a:t>Aritmetik Makinası </a:t>
            </a:r>
          </a:p>
          <a:p>
            <a:pPr algn="ctr"/>
            <a:r>
              <a:rPr lang="tr-TR" dirty="0" smtClean="0">
                <a:hlinkClick r:id="rId6" action="ppaction://hlinksldjump"/>
              </a:rPr>
              <a:t>Nedir?</a:t>
            </a:r>
            <a:endParaRPr lang="tr-TR" dirty="0"/>
          </a:p>
        </p:txBody>
      </p:sp>
      <p:sp>
        <p:nvSpPr>
          <p:cNvPr id="15" name="Metin kutusu 14"/>
          <p:cNvSpPr txBox="1"/>
          <p:nvPr/>
        </p:nvSpPr>
        <p:spPr>
          <a:xfrm>
            <a:off x="2762392" y="5158933"/>
            <a:ext cx="2023311" cy="646331"/>
          </a:xfrm>
          <a:prstGeom prst="rect">
            <a:avLst/>
          </a:prstGeom>
          <a:noFill/>
        </p:spPr>
        <p:txBody>
          <a:bodyPr wrap="none" rtlCol="0">
            <a:spAutoFit/>
          </a:bodyPr>
          <a:lstStyle/>
          <a:p>
            <a:r>
              <a:rPr lang="tr-TR" dirty="0" smtClean="0">
                <a:hlinkClick r:id="rId7" action="ppaction://hlinksldjump"/>
              </a:rPr>
              <a:t>Adım Hesaplayıcısı </a:t>
            </a:r>
          </a:p>
          <a:p>
            <a:pPr algn="ctr"/>
            <a:r>
              <a:rPr lang="tr-TR" dirty="0" smtClean="0">
                <a:hlinkClick r:id="rId7" action="ppaction://hlinksldjump"/>
              </a:rPr>
              <a:t>Nedir?</a:t>
            </a:r>
            <a:endParaRPr lang="tr-TR" dirty="0"/>
          </a:p>
        </p:txBody>
      </p:sp>
      <p:sp>
        <p:nvSpPr>
          <p:cNvPr id="16" name="Metin kutusu 15"/>
          <p:cNvSpPr txBox="1"/>
          <p:nvPr/>
        </p:nvSpPr>
        <p:spPr>
          <a:xfrm>
            <a:off x="3059832" y="6381328"/>
            <a:ext cx="2146742" cy="369332"/>
          </a:xfrm>
          <a:prstGeom prst="rect">
            <a:avLst/>
          </a:prstGeom>
          <a:noFill/>
        </p:spPr>
        <p:txBody>
          <a:bodyPr wrap="none" rtlCol="0">
            <a:spAutoFit/>
          </a:bodyPr>
          <a:lstStyle/>
          <a:p>
            <a:r>
              <a:rPr lang="tr-TR" dirty="0" smtClean="0">
                <a:hlinkClick r:id="rId8" action="ppaction://hlinksldjump"/>
              </a:rPr>
              <a:t>Delikli Kartlar Nedir?</a:t>
            </a:r>
            <a:endParaRPr lang="tr-TR" dirty="0"/>
          </a:p>
        </p:txBody>
      </p:sp>
      <p:sp>
        <p:nvSpPr>
          <p:cNvPr id="17" name="Sağ Ok 16"/>
          <p:cNvSpPr/>
          <p:nvPr/>
        </p:nvSpPr>
        <p:spPr>
          <a:xfrm>
            <a:off x="5004048" y="5914147"/>
            <a:ext cx="1080120" cy="32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p:cNvSpPr txBox="1"/>
          <p:nvPr/>
        </p:nvSpPr>
        <p:spPr>
          <a:xfrm>
            <a:off x="6444208" y="5899885"/>
            <a:ext cx="1580882" cy="369332"/>
          </a:xfrm>
          <a:prstGeom prst="rect">
            <a:avLst/>
          </a:prstGeom>
          <a:noFill/>
        </p:spPr>
        <p:txBody>
          <a:bodyPr wrap="none" rtlCol="0">
            <a:spAutoFit/>
          </a:bodyPr>
          <a:lstStyle/>
          <a:p>
            <a:r>
              <a:rPr lang="tr-TR" dirty="0"/>
              <a:t>MARK </a:t>
            </a:r>
            <a:r>
              <a:rPr lang="tr-TR" dirty="0" smtClean="0"/>
              <a:t>I (1944)</a:t>
            </a:r>
            <a:endParaRPr lang="tr-TR" dirty="0"/>
          </a:p>
        </p:txBody>
      </p:sp>
      <p:sp>
        <p:nvSpPr>
          <p:cNvPr id="19" name="Metin kutusu 18"/>
          <p:cNvSpPr txBox="1"/>
          <p:nvPr/>
        </p:nvSpPr>
        <p:spPr>
          <a:xfrm>
            <a:off x="6574051" y="6319980"/>
            <a:ext cx="1321196" cy="369332"/>
          </a:xfrm>
          <a:prstGeom prst="rect">
            <a:avLst/>
          </a:prstGeom>
          <a:noFill/>
        </p:spPr>
        <p:txBody>
          <a:bodyPr wrap="none" rtlCol="0">
            <a:spAutoFit/>
          </a:bodyPr>
          <a:lstStyle/>
          <a:p>
            <a:r>
              <a:rPr lang="tr-TR" dirty="0" smtClean="0">
                <a:hlinkClick r:id="rId9" action="ppaction://hlinksldjump"/>
              </a:rPr>
              <a:t>Detaylı Bilgi</a:t>
            </a:r>
            <a:endParaRPr lang="tr-TR" dirty="0"/>
          </a:p>
        </p:txBody>
      </p:sp>
      <p:sp>
        <p:nvSpPr>
          <p:cNvPr id="20" name="Aşağı Ok 19"/>
          <p:cNvSpPr/>
          <p:nvPr/>
        </p:nvSpPr>
        <p:spPr>
          <a:xfrm flipV="1">
            <a:off x="6974631" y="4983621"/>
            <a:ext cx="288032" cy="822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1" name="Metin kutusu 20"/>
          <p:cNvSpPr txBox="1"/>
          <p:nvPr/>
        </p:nvSpPr>
        <p:spPr>
          <a:xfrm>
            <a:off x="6509130" y="4278771"/>
            <a:ext cx="1451038" cy="369332"/>
          </a:xfrm>
          <a:prstGeom prst="rect">
            <a:avLst/>
          </a:prstGeom>
          <a:noFill/>
        </p:spPr>
        <p:txBody>
          <a:bodyPr wrap="none" rtlCol="0">
            <a:spAutoFit/>
          </a:bodyPr>
          <a:lstStyle/>
          <a:p>
            <a:r>
              <a:rPr lang="tr-TR" dirty="0" smtClean="0"/>
              <a:t>ENIAC (1945)</a:t>
            </a:r>
            <a:endParaRPr lang="tr-TR" dirty="0"/>
          </a:p>
        </p:txBody>
      </p:sp>
      <p:sp>
        <p:nvSpPr>
          <p:cNvPr id="22" name="Metin kutusu 21"/>
          <p:cNvSpPr txBox="1"/>
          <p:nvPr/>
        </p:nvSpPr>
        <p:spPr>
          <a:xfrm>
            <a:off x="6539268" y="4614289"/>
            <a:ext cx="1321196" cy="369332"/>
          </a:xfrm>
          <a:prstGeom prst="rect">
            <a:avLst/>
          </a:prstGeom>
          <a:noFill/>
        </p:spPr>
        <p:txBody>
          <a:bodyPr wrap="none" rtlCol="0">
            <a:spAutoFit/>
          </a:bodyPr>
          <a:lstStyle/>
          <a:p>
            <a:r>
              <a:rPr lang="tr-TR" dirty="0" smtClean="0">
                <a:hlinkClick r:id="rId10" action="ppaction://hlinksldjump"/>
              </a:rPr>
              <a:t>Detaylı Bilgi</a:t>
            </a:r>
            <a:endParaRPr lang="tr-TR" dirty="0"/>
          </a:p>
        </p:txBody>
      </p:sp>
      <p:sp>
        <p:nvSpPr>
          <p:cNvPr id="23" name="Aşağı Ok 22"/>
          <p:cNvSpPr/>
          <p:nvPr/>
        </p:nvSpPr>
        <p:spPr>
          <a:xfrm flipV="1">
            <a:off x="6946617" y="3284984"/>
            <a:ext cx="288032" cy="822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4" name="Metin kutusu 23"/>
          <p:cNvSpPr txBox="1"/>
          <p:nvPr/>
        </p:nvSpPr>
        <p:spPr>
          <a:xfrm>
            <a:off x="6509130" y="2598274"/>
            <a:ext cx="1066318" cy="369332"/>
          </a:xfrm>
          <a:prstGeom prst="rect">
            <a:avLst/>
          </a:prstGeom>
          <a:noFill/>
        </p:spPr>
        <p:txBody>
          <a:bodyPr wrap="none" rtlCol="0">
            <a:spAutoFit/>
          </a:bodyPr>
          <a:lstStyle/>
          <a:p>
            <a:r>
              <a:rPr lang="tr-TR" dirty="0" smtClean="0"/>
              <a:t>PC (1981)</a:t>
            </a:r>
            <a:endParaRPr lang="tr-TR" dirty="0"/>
          </a:p>
        </p:txBody>
      </p:sp>
      <p:sp>
        <p:nvSpPr>
          <p:cNvPr id="25" name="Metin kutusu 24"/>
          <p:cNvSpPr txBox="1"/>
          <p:nvPr/>
        </p:nvSpPr>
        <p:spPr>
          <a:xfrm>
            <a:off x="6456219" y="2915652"/>
            <a:ext cx="1321196" cy="369332"/>
          </a:xfrm>
          <a:prstGeom prst="rect">
            <a:avLst/>
          </a:prstGeom>
          <a:noFill/>
        </p:spPr>
        <p:txBody>
          <a:bodyPr wrap="none" rtlCol="0">
            <a:spAutoFit/>
          </a:bodyPr>
          <a:lstStyle/>
          <a:p>
            <a:r>
              <a:rPr lang="tr-TR" dirty="0" smtClean="0">
                <a:hlinkClick r:id="rId11" action="ppaction://hlinksldjump"/>
              </a:rPr>
              <a:t>Detaylı Bilgi</a:t>
            </a:r>
            <a:endParaRPr lang="tr-TR" dirty="0"/>
          </a:p>
        </p:txBody>
      </p:sp>
    </p:spTree>
    <p:extLst>
      <p:ext uri="{BB962C8B-B14F-4D97-AF65-F5344CB8AC3E}">
        <p14:creationId xmlns:p14="http://schemas.microsoft.com/office/powerpoint/2010/main" val="878739193"/>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fontAlgn="base"/>
            <a:r>
              <a:rPr lang="tr-TR" b="1" dirty="0"/>
              <a:t>1640 yılında </a:t>
            </a:r>
            <a:r>
              <a:rPr lang="tr-TR" b="1" dirty="0" err="1"/>
              <a:t>Pascalbabasının</a:t>
            </a:r>
            <a:r>
              <a:rPr lang="tr-TR" b="1" dirty="0"/>
              <a:t> para toplamasına yardım etmek için bir alet geliştirdi.</a:t>
            </a:r>
            <a:endParaRPr lang="tr-TR" dirty="0"/>
          </a:p>
          <a:p>
            <a:pPr fontAlgn="base"/>
            <a:r>
              <a:rPr lang="tr-TR" dirty="0"/>
              <a:t/>
            </a:r>
            <a:br>
              <a:rPr lang="tr-TR" dirty="0"/>
            </a:br>
            <a:r>
              <a:rPr lang="tr-TR" b="1" dirty="0"/>
              <a:t>Aritmetik Makinası (</a:t>
            </a:r>
            <a:r>
              <a:rPr lang="tr-TR" b="1" dirty="0" err="1"/>
              <a:t>Arithmetic</a:t>
            </a:r>
            <a:r>
              <a:rPr lang="tr-TR" b="1" dirty="0"/>
              <a:t> Machine)toplama ve çıkartmanın yanında çarpma ve bölme işlemlerini yapıyordu</a:t>
            </a:r>
            <a:r>
              <a:rPr lang="tr-TR" dirty="0"/>
              <a:t>.</a:t>
            </a:r>
          </a:p>
          <a:p>
            <a:endParaRPr lang="tr-TR" dirty="0"/>
          </a:p>
        </p:txBody>
      </p:sp>
      <p:sp>
        <p:nvSpPr>
          <p:cNvPr id="3" name="Başlık 2"/>
          <p:cNvSpPr>
            <a:spLocks noGrp="1"/>
          </p:cNvSpPr>
          <p:nvPr>
            <p:ph type="title"/>
          </p:nvPr>
        </p:nvSpPr>
        <p:spPr/>
        <p:txBody>
          <a:bodyPr/>
          <a:lstStyle/>
          <a:p>
            <a:r>
              <a:rPr lang="tr-TR" b="1" dirty="0"/>
              <a:t>Aritmetik Makinası (1642</a:t>
            </a:r>
            <a:r>
              <a:rPr lang="tr-TR" dirty="0"/>
              <a:t>)</a:t>
            </a:r>
            <a:endParaRPr lang="tr-TR"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ackgroundRemoval t="4979" b="62656" l="2740" r="60731">
                        <a14:foregroundMark x1="9132" y1="30290" x2="9132" y2="30290"/>
                        <a14:foregroundMark x1="31507" y1="7054" x2="31507" y2="7054"/>
                        <a14:foregroundMark x1="57534" y1="28216" x2="57534" y2="28216"/>
                        <a14:foregroundMark x1="52968" y1="48963" x2="52968" y2="48963"/>
                        <a14:foregroundMark x1="56621" y1="57676" x2="56621" y2="57676"/>
                        <a14:foregroundMark x1="42009" y1="59751" x2="42009" y2="59751"/>
                        <a14:foregroundMark x1="27397" y1="59751" x2="27397" y2="59751"/>
                        <a14:foregroundMark x1="20091" y1="57676" x2="20091" y2="57676"/>
                        <a14:foregroundMark x1="10959" y1="46888" x2="10959" y2="46888"/>
                      </a14:backgroundRemoval>
                    </a14:imgEffect>
                  </a14:imgLayer>
                </a14:imgProps>
              </a:ext>
              <a:ext uri="{28A0092B-C50C-407E-A947-70E740481C1C}">
                <a14:useLocalDpi xmlns:a14="http://schemas.microsoft.com/office/drawing/2010/main" val="0"/>
              </a:ext>
            </a:extLst>
          </a:blip>
          <a:stretch>
            <a:fillRect/>
          </a:stretch>
        </p:blipFill>
        <p:spPr>
          <a:xfrm>
            <a:off x="7308304" y="2564904"/>
            <a:ext cx="2085975" cy="2295525"/>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4860429"/>
            <a:ext cx="2400300" cy="1123950"/>
          </a:xfrm>
          <a:prstGeom prst="rect">
            <a:avLst/>
          </a:prstGeom>
        </p:spPr>
      </p:pic>
      <p:sp>
        <p:nvSpPr>
          <p:cNvPr id="6" name="Sağ Ok 5">
            <a:hlinkClick r:id="rId5" action="ppaction://hlinksldjump"/>
          </p:cNvPr>
          <p:cNvSpPr/>
          <p:nvPr/>
        </p:nvSpPr>
        <p:spPr>
          <a:xfrm>
            <a:off x="6372200" y="5589240"/>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Geri Dön</a:t>
            </a:r>
            <a:endParaRPr lang="tr-TR" dirty="0"/>
          </a:p>
        </p:txBody>
      </p:sp>
    </p:spTree>
    <p:extLst>
      <p:ext uri="{BB962C8B-B14F-4D97-AF65-F5344CB8AC3E}">
        <p14:creationId xmlns:p14="http://schemas.microsoft.com/office/powerpoint/2010/main" val="4046467853"/>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fontAlgn="base"/>
            <a:r>
              <a:rPr lang="tr-TR" b="1" dirty="0" err="1"/>
              <a:t>Gottfried</a:t>
            </a:r>
            <a:r>
              <a:rPr lang="tr-TR" b="1" dirty="0"/>
              <a:t> </a:t>
            </a:r>
            <a:r>
              <a:rPr lang="tr-TR" b="1" dirty="0" err="1"/>
              <a:t>V</a:t>
            </a:r>
            <a:r>
              <a:rPr lang="tr-TR" b="1" dirty="0" err="1" smtClean="0"/>
              <a:t>on</a:t>
            </a:r>
            <a:r>
              <a:rPr lang="tr-TR" b="1" dirty="0" smtClean="0"/>
              <a:t> </a:t>
            </a:r>
            <a:r>
              <a:rPr lang="tr-TR" b="1" dirty="0" err="1" smtClean="0"/>
              <a:t>Leibniz</a:t>
            </a:r>
            <a:r>
              <a:rPr lang="tr-TR" b="1" dirty="0"/>
              <a:t> 1671 yılında </a:t>
            </a:r>
            <a:r>
              <a:rPr lang="tr-TR" b="1" dirty="0" err="1"/>
              <a:t>Pascal’ın</a:t>
            </a:r>
            <a:r>
              <a:rPr lang="tr-TR" b="1" dirty="0"/>
              <a:t> fikrini geliştirerek “Adım Hesaplayıcısı” (</a:t>
            </a:r>
            <a:r>
              <a:rPr lang="tr-TR" b="1" i="1" dirty="0"/>
              <a:t>Step </a:t>
            </a:r>
            <a:r>
              <a:rPr lang="tr-TR" b="1" i="1" dirty="0" err="1"/>
              <a:t>Reckoner</a:t>
            </a:r>
            <a:r>
              <a:rPr lang="tr-TR" b="1" i="1" dirty="0"/>
              <a:t> ) </a:t>
            </a:r>
            <a:r>
              <a:rPr lang="tr-TR" b="1" dirty="0"/>
              <a:t>adı verilen, toplama, çıkarma, çarpma, bölme ve sayıların kare kökünü bulan bir cihaz geliştirdi.</a:t>
            </a:r>
            <a:endParaRPr lang="tr-TR" dirty="0"/>
          </a:p>
        </p:txBody>
      </p:sp>
      <p:sp>
        <p:nvSpPr>
          <p:cNvPr id="3" name="Başlık 2"/>
          <p:cNvSpPr>
            <a:spLocks noGrp="1"/>
          </p:cNvSpPr>
          <p:nvPr>
            <p:ph type="title"/>
          </p:nvPr>
        </p:nvSpPr>
        <p:spPr/>
        <p:txBody>
          <a:bodyPr/>
          <a:lstStyle/>
          <a:p>
            <a:r>
              <a:rPr lang="tr-TR" b="1" dirty="0"/>
              <a:t>Adım Hesaplayıcısı (1671)</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465290"/>
            <a:ext cx="2400300" cy="1123950"/>
          </a:xfrm>
          <a:prstGeom prst="rect">
            <a:avLst/>
          </a:prstGeom>
        </p:spPr>
      </p:pic>
      <p:sp>
        <p:nvSpPr>
          <p:cNvPr id="6" name="Sağ Ok 5">
            <a:hlinkClick r:id="rId3" action="ppaction://hlinksldjump"/>
          </p:cNvPr>
          <p:cNvSpPr/>
          <p:nvPr/>
        </p:nvSpPr>
        <p:spPr>
          <a:xfrm>
            <a:off x="6372200" y="5589240"/>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Geri Dön</a:t>
            </a:r>
            <a:endParaRPr lang="tr-TR" dirty="0"/>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103340"/>
            <a:ext cx="1590675" cy="1847850"/>
          </a:xfrm>
          <a:prstGeom prst="rect">
            <a:avLst/>
          </a:prstGeom>
        </p:spPr>
      </p:pic>
    </p:spTree>
    <p:extLst>
      <p:ext uri="{BB962C8B-B14F-4D97-AF65-F5344CB8AC3E}">
        <p14:creationId xmlns:p14="http://schemas.microsoft.com/office/powerpoint/2010/main" val="674286584"/>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2426576"/>
            <a:ext cx="7408333" cy="3450696"/>
          </a:xfrm>
        </p:spPr>
        <p:txBody>
          <a:bodyPr/>
          <a:lstStyle/>
          <a:p>
            <a:pPr fontAlgn="base"/>
            <a:r>
              <a:rPr lang="tr-TR" b="1" dirty="0"/>
              <a:t>1800 yılların başında Joseph-Marie </a:t>
            </a:r>
            <a:r>
              <a:rPr lang="tr-TR" b="1" dirty="0" err="1"/>
              <a:t>Jacquard</a:t>
            </a:r>
            <a:r>
              <a:rPr lang="tr-TR" b="1" dirty="0"/>
              <a:t> isimli Fransız bir dokumacı ,dokuma tezgahını otomatik olarak kontrol eden (kaydetmek için üzerinde delikler olan kartları kullanan) bir sistem </a:t>
            </a:r>
            <a:r>
              <a:rPr lang="tr-TR" b="1" dirty="0" err="1"/>
              <a:t>icad</a:t>
            </a:r>
            <a:r>
              <a:rPr lang="tr-TR" b="1" dirty="0"/>
              <a:t> etti.</a:t>
            </a:r>
            <a:endParaRPr lang="tr-TR" dirty="0"/>
          </a:p>
          <a:p>
            <a:pPr fontAlgn="base"/>
            <a:r>
              <a:rPr lang="tr-TR" dirty="0"/>
              <a:t/>
            </a:r>
            <a:br>
              <a:rPr lang="tr-TR" dirty="0"/>
            </a:br>
            <a:r>
              <a:rPr lang="tr-TR" b="1" dirty="0"/>
              <a:t>Yıllar geçtikçe bu sistem birçok alanda kullanıldı . Örnek: otomatik piyanolar ve bilgisayarların kullandığı programları kaydedilmesinde.</a:t>
            </a:r>
            <a:endParaRPr lang="tr-TR" dirty="0"/>
          </a:p>
        </p:txBody>
      </p:sp>
      <p:sp>
        <p:nvSpPr>
          <p:cNvPr id="3" name="Başlık 2"/>
          <p:cNvSpPr>
            <a:spLocks noGrp="1"/>
          </p:cNvSpPr>
          <p:nvPr>
            <p:ph type="title"/>
          </p:nvPr>
        </p:nvSpPr>
        <p:spPr/>
        <p:txBody>
          <a:bodyPr/>
          <a:lstStyle/>
          <a:p>
            <a:r>
              <a:rPr lang="tr-TR" b="1" dirty="0" smtClean="0"/>
              <a:t>Delikli Kartlar</a:t>
            </a:r>
            <a:endParaRPr lang="tr-TR" dirty="0"/>
          </a:p>
        </p:txBody>
      </p:sp>
      <p:sp>
        <p:nvSpPr>
          <p:cNvPr id="6" name="Sağ Ok 5">
            <a:hlinkClick r:id="rId2" action="ppaction://hlinksldjump"/>
          </p:cNvPr>
          <p:cNvSpPr/>
          <p:nvPr/>
        </p:nvSpPr>
        <p:spPr>
          <a:xfrm>
            <a:off x="6372200" y="5589240"/>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Geri Dön</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5699445"/>
            <a:ext cx="3981450" cy="1039575"/>
          </a:xfrm>
          <a:prstGeom prst="rect">
            <a:avLst/>
          </a:prstGeom>
        </p:spPr>
      </p:pic>
    </p:spTree>
    <p:extLst>
      <p:ext uri="{BB962C8B-B14F-4D97-AF65-F5344CB8AC3E}">
        <p14:creationId xmlns:p14="http://schemas.microsoft.com/office/powerpoint/2010/main" val="1174509485"/>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2426576"/>
            <a:ext cx="7408333" cy="3450696"/>
          </a:xfrm>
        </p:spPr>
        <p:txBody>
          <a:bodyPr/>
          <a:lstStyle/>
          <a:p>
            <a:pPr fontAlgn="base"/>
            <a:r>
              <a:rPr lang="tr-TR" dirty="0"/>
              <a:t>Bilgisayarlar konusunda en önemli ve hızlı gelişmelerin 2. Dünya Savaşından sonra başladığı görülüyor. </a:t>
            </a:r>
            <a:r>
              <a:rPr lang="tr-TR" dirty="0" err="1"/>
              <a:t>Haward</a:t>
            </a:r>
            <a:r>
              <a:rPr lang="tr-TR" dirty="0"/>
              <a:t> Aitken IBM ile işbirliği yapmak suretiyle 1944'de MARK </a:t>
            </a:r>
            <a:r>
              <a:rPr lang="tr-TR" dirty="0" err="1"/>
              <a:t>I'i</a:t>
            </a:r>
            <a:r>
              <a:rPr lang="tr-TR" dirty="0"/>
              <a:t> tamamladı. Mark saniyede 10 işlem yapabiliyordu ve 18 m. Uzunluğunda 2,5 m yüksekliğinde.</a:t>
            </a:r>
          </a:p>
        </p:txBody>
      </p:sp>
      <p:sp>
        <p:nvSpPr>
          <p:cNvPr id="3" name="Başlık 2"/>
          <p:cNvSpPr>
            <a:spLocks noGrp="1"/>
          </p:cNvSpPr>
          <p:nvPr>
            <p:ph type="title"/>
          </p:nvPr>
        </p:nvSpPr>
        <p:spPr/>
        <p:txBody>
          <a:bodyPr/>
          <a:lstStyle/>
          <a:p>
            <a:r>
              <a:rPr lang="tr-TR" b="1" dirty="0" smtClean="0"/>
              <a:t>MARK I (1944)</a:t>
            </a:r>
            <a:endParaRPr lang="tr-TR" dirty="0"/>
          </a:p>
        </p:txBody>
      </p:sp>
      <p:sp>
        <p:nvSpPr>
          <p:cNvPr id="6" name="Sağ Ok 5">
            <a:hlinkClick r:id="rId2" action="ppaction://hlinksldjump"/>
          </p:cNvPr>
          <p:cNvSpPr/>
          <p:nvPr/>
        </p:nvSpPr>
        <p:spPr>
          <a:xfrm>
            <a:off x="6372200" y="5589240"/>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Geri Dön</a:t>
            </a:r>
            <a:endParaRPr lang="tr-TR" dirty="0"/>
          </a:p>
        </p:txBody>
      </p:sp>
    </p:spTree>
    <p:extLst>
      <p:ext uri="{BB962C8B-B14F-4D97-AF65-F5344CB8AC3E}">
        <p14:creationId xmlns:p14="http://schemas.microsoft.com/office/powerpoint/2010/main" val="413675941"/>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228</TotalTime>
  <Words>1015</Words>
  <Application>Microsoft Office PowerPoint</Application>
  <PresentationFormat>Ekran Gösterisi (4:3)</PresentationFormat>
  <Paragraphs>140</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Dalga Biçimi</vt:lpstr>
      <vt:lpstr>Bilişim Teknolojilerinin Günlük Yaşamdaki Önemi</vt:lpstr>
      <vt:lpstr>Bilgi Nedir?</vt:lpstr>
      <vt:lpstr>Teknoloji Nedir?</vt:lpstr>
      <vt:lpstr>BİLGİ ve İLETİŞİM TEKNOLOJİSİ NEDİR? </vt:lpstr>
      <vt:lpstr>Geçmişten Günümüze Bilgi ve İletişim Teknolojilerindeki Değişimi </vt:lpstr>
      <vt:lpstr>Aritmetik Makinası (1642)</vt:lpstr>
      <vt:lpstr>Adım Hesaplayıcısı (1671)</vt:lpstr>
      <vt:lpstr>Delikli Kartlar</vt:lpstr>
      <vt:lpstr>MARK I (1944)</vt:lpstr>
      <vt:lpstr>ENIAC (1945)</vt:lpstr>
      <vt:lpstr>Personal Computer(1981)</vt:lpstr>
      <vt:lpstr>Bilişim Teknolojilerinin Gelişimine Katkı Sağlayan İnsanlar</vt:lpstr>
      <vt:lpstr>Bilişim Teknolojilerinin Gelişimine Katkı Sağlayan İnsanlar</vt:lpstr>
      <vt:lpstr>Bilişim Teknolojilerinin Gelişimine Katkı Sağlayan İnsanlar</vt:lpstr>
      <vt:lpstr>Bilişim Teknolojilerinin Gelişimine Katkı Sağlayan İnsanlar</vt:lpstr>
      <vt:lpstr>Bilişim Teknolojilerinin Gelişimine Katkı Sağlayan İnsanlar</vt:lpstr>
      <vt:lpstr>Bilgi ve İletişim Teknolojilerinin Kullanıldığı Alanlar</vt:lpstr>
      <vt:lpstr>Bilgi ve İletişim Teknolojilerinin Kullanıldığı Alanlar</vt:lpstr>
      <vt:lpstr>Bilgi ve İletişim Teknolojilerinin Kullanıldığı Alanlar</vt:lpstr>
      <vt:lpstr>Bilgi ve İletişim Teknolojilerinin Kullanıldığı Alanlar</vt:lpstr>
      <vt:lpstr>Bilgi ve İletişim Teknolojilerinin Kullanıldığı Alanlar</vt:lpstr>
      <vt:lpstr>Bilgi ve İletişim Teknolojilerinin Kullanıldığı Alanlar</vt:lpstr>
      <vt:lpstr>Bilgi ve İletişim Teknolojilerinin Kullanıldığı Alanlar</vt:lpstr>
      <vt:lpstr>Bilgi ve İletişim Teknolojilerinin Kullanıldığı Alanlar</vt:lpstr>
      <vt:lpstr>Bilgi ve İletişim Teknolojilerinin Kullanıldığı Alanlar</vt:lpstr>
      <vt:lpstr>BİLGİ İLETİŞİM TEKNOLOJİLERİNİN ÖNEMİ</vt:lpstr>
      <vt:lpstr>Bilişim Teknolojilerinin Olumlu Avantajları</vt:lpstr>
      <vt:lpstr>Bilişim Teknolojilerinin Olumsuz Yanları</vt:lpstr>
      <vt:lpstr>BİLGİSAYAR KULLANIMI ve SAĞLIK</vt:lpstr>
      <vt:lpstr>BİLGİSAYAR KULLANIMI ve SAĞLIK</vt:lpstr>
      <vt:lpstr>ERGONOMİ</vt:lpstr>
      <vt:lpstr>ERGONOMİ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OKURYAZARLIĞI</dc:title>
  <dc:creator>Efe</dc:creator>
  <cp:lastModifiedBy>Efe</cp:lastModifiedBy>
  <cp:revision>61</cp:revision>
  <dcterms:created xsi:type="dcterms:W3CDTF">2016-10-09T17:25:52Z</dcterms:created>
  <dcterms:modified xsi:type="dcterms:W3CDTF">2017-09-13T16:00:43Z</dcterms:modified>
</cp:coreProperties>
</file>