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 id="2147483924" r:id="rId2"/>
  </p:sldMasterIdLst>
  <p:sldIdLst>
    <p:sldId id="256" r:id="rId3"/>
    <p:sldId id="257" r:id="rId4"/>
    <p:sldId id="258" r:id="rId5"/>
    <p:sldId id="260" r:id="rId6"/>
    <p:sldId id="261" r:id="rId7"/>
    <p:sldId id="269" r:id="rId8"/>
    <p:sldId id="268" r:id="rId9"/>
    <p:sldId id="274" r:id="rId10"/>
    <p:sldId id="275" r:id="rId11"/>
    <p:sldId id="276" r:id="rId12"/>
    <p:sldId id="277" r:id="rId13"/>
    <p:sldId id="262" r:id="rId14"/>
    <p:sldId id="263" r:id="rId15"/>
    <p:sldId id="265" r:id="rId16"/>
    <p:sldId id="278" r:id="rId17"/>
    <p:sldId id="264" r:id="rId18"/>
    <p:sldId id="266" r:id="rId19"/>
    <p:sldId id="279" r:id="rId20"/>
    <p:sldId id="280" r:id="rId21"/>
    <p:sldId id="281" r:id="rId22"/>
    <p:sldId id="282" r:id="rId23"/>
    <p:sldId id="283" r:id="rId24"/>
    <p:sldId id="270" r:id="rId25"/>
    <p:sldId id="271" r:id="rId26"/>
    <p:sldId id="272" r:id="rId27"/>
    <p:sldId id="273" r:id="rId28"/>
    <p:sldId id="284" r:id="rId29"/>
    <p:sldId id="285" r:id="rId30"/>
    <p:sldId id="286" r:id="rId31"/>
    <p:sldId id="287" r:id="rId32"/>
    <p:sldId id="288" r:id="rId33"/>
    <p:sldId id="289" r:id="rId34"/>
    <p:sldId id="290"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p:scale>
          <a:sx n="77" d="100"/>
          <a:sy n="77" d="100"/>
        </p:scale>
        <p:origin x="-116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9" name="8 Dikdörtgen"/>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Başlık"/>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tr-TR" smtClean="0"/>
              <a:t>Asıl başlık stili için tıklatın</a:t>
            </a:r>
            <a:endParaRPr kumimoji="0" lang="en-US"/>
          </a:p>
        </p:txBody>
      </p:sp>
      <p:sp>
        <p:nvSpPr>
          <p:cNvPr id="3" name="2 Alt Başlık"/>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tr-TR" smtClean="0"/>
              <a:t>Asıl alt başlık stilini düzenlemek için tıklatın</a:t>
            </a:r>
            <a:endParaRPr kumimoji="0" lang="en-US"/>
          </a:p>
        </p:txBody>
      </p:sp>
      <p:sp>
        <p:nvSpPr>
          <p:cNvPr id="4" name="3 Veri Yer Tutucusu"/>
          <p:cNvSpPr>
            <a:spLocks noGrp="1"/>
          </p:cNvSpPr>
          <p:nvPr>
            <p:ph type="dt" sz="half" idx="10"/>
          </p:nvPr>
        </p:nvSpPr>
        <p:spPr/>
        <p:txBody>
          <a:bodyPr/>
          <a:lstStyle/>
          <a:p>
            <a:fld id="{EE732D0F-759F-4803-9497-DBEE47173A01}" type="datetimeFigureOut">
              <a:rPr lang="tr-TR" smtClean="0"/>
              <a:pPr/>
              <a:t>14.04.2018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371F6DE-608E-4642-A8A3-9E907384F0F5}" type="slidenum">
              <a:rPr lang="tr-TR" smtClean="0"/>
              <a:pPr/>
              <a:t>‹#›</a:t>
            </a:fld>
            <a:endParaRPr lang="tr-TR"/>
          </a:p>
        </p:txBody>
      </p:sp>
      <p:sp>
        <p:nvSpPr>
          <p:cNvPr id="10" name="9 Dikdörtgen"/>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E732D0F-759F-4803-9497-DBEE47173A01}" type="datetimeFigureOut">
              <a:rPr lang="tr-TR" smtClean="0"/>
              <a:pPr/>
              <a:t>14.04.2018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371F6DE-608E-4642-A8A3-9E907384F0F5}"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9" name="8 Dikdörtgen"/>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7 Dikdörtgen"/>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Dikey Başlık"/>
          <p:cNvSpPr>
            <a:spLocks noGrp="1"/>
          </p:cNvSpPr>
          <p:nvPr>
            <p:ph type="title" orient="vert"/>
          </p:nvPr>
        </p:nvSpPr>
        <p:spPr>
          <a:xfrm>
            <a:off x="6781800" y="274640"/>
            <a:ext cx="1905000" cy="5851525"/>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304800"/>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E732D0F-759F-4803-9497-DBEE47173A01}" type="datetimeFigureOut">
              <a:rPr lang="tr-TR" smtClean="0"/>
              <a:pPr/>
              <a:t>14.04.2018</a:t>
            </a:fld>
            <a:endParaRPr lang="tr-TR"/>
          </a:p>
        </p:txBody>
      </p:sp>
      <p:sp>
        <p:nvSpPr>
          <p:cNvPr id="5" name="4 Altbilgi Yer Tutucusu"/>
          <p:cNvSpPr>
            <a:spLocks noGrp="1"/>
          </p:cNvSpPr>
          <p:nvPr>
            <p:ph type="ftr" sz="quarter" idx="11"/>
          </p:nvPr>
        </p:nvSpPr>
        <p:spPr>
          <a:xfrm>
            <a:off x="2640597" y="6377459"/>
            <a:ext cx="3836404" cy="365125"/>
          </a:xfrm>
        </p:spPr>
        <p:txBody>
          <a:bodyPr/>
          <a:lstStyle/>
          <a:p>
            <a:endParaRPr lang="tr-TR"/>
          </a:p>
        </p:txBody>
      </p:sp>
      <p:sp>
        <p:nvSpPr>
          <p:cNvPr id="6" name="5 Slayt Numarası Yer Tutucusu"/>
          <p:cNvSpPr>
            <a:spLocks noGrp="1"/>
          </p:cNvSpPr>
          <p:nvPr>
            <p:ph type="sldNum" sz="quarter" idx="12"/>
          </p:nvPr>
        </p:nvSpPr>
        <p:spPr/>
        <p:txBody>
          <a:bodyPr/>
          <a:lstStyle/>
          <a:p>
            <a:fld id="{D371F6DE-608E-4642-A8A3-9E907384F0F5}"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9" name="8 Dikdörtgen"/>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Başlık"/>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tr-TR" smtClean="0"/>
              <a:t>Asıl başlık stili için tıklatın</a:t>
            </a:r>
            <a:endParaRPr kumimoji="0" lang="en-US"/>
          </a:p>
        </p:txBody>
      </p:sp>
      <p:sp>
        <p:nvSpPr>
          <p:cNvPr id="3" name="2 Alt Başlık"/>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tr-TR" smtClean="0"/>
              <a:t>Asıl alt başlık stilini düzenlemek için tıklatın</a:t>
            </a:r>
            <a:endParaRPr kumimoji="0" lang="en-US"/>
          </a:p>
        </p:txBody>
      </p:sp>
      <p:sp>
        <p:nvSpPr>
          <p:cNvPr id="4" name="3 Veri Yer Tutucusu"/>
          <p:cNvSpPr>
            <a:spLocks noGrp="1"/>
          </p:cNvSpPr>
          <p:nvPr>
            <p:ph type="dt" sz="half" idx="10"/>
          </p:nvPr>
        </p:nvSpPr>
        <p:spPr/>
        <p:txBody>
          <a:bodyPr/>
          <a:lstStyle/>
          <a:p>
            <a:fld id="{EE732D0F-759F-4803-9497-DBEE47173A01}" type="datetimeFigureOut">
              <a:rPr lang="tr-TR" smtClean="0"/>
              <a:pPr/>
              <a:t>14.04.2018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371F6DE-608E-4642-A8A3-9E907384F0F5}" type="slidenum">
              <a:rPr lang="tr-TR" smtClean="0"/>
              <a:pPr/>
              <a:t>‹#›</a:t>
            </a:fld>
            <a:endParaRPr lang="tr-TR"/>
          </a:p>
        </p:txBody>
      </p:sp>
      <p:sp>
        <p:nvSpPr>
          <p:cNvPr id="10" name="9 Dikdörtgen"/>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55448"/>
            <a:ext cx="8229600" cy="1252728"/>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E732D0F-759F-4803-9497-DBEE47173A01}" type="datetimeFigureOut">
              <a:rPr lang="tr-TR" smtClean="0"/>
              <a:pPr/>
              <a:t>14.04.2018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371F6DE-608E-4642-A8A3-9E907384F0F5}" type="slidenum">
              <a:rPr lang="tr-TR" smtClean="0"/>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2"/>
      </p:bgRef>
    </p:bg>
    <p:spTree>
      <p:nvGrpSpPr>
        <p:cNvPr id="1" name=""/>
        <p:cNvGrpSpPr/>
        <p:nvPr/>
      </p:nvGrpSpPr>
      <p:grpSpPr>
        <a:xfrm>
          <a:off x="0" y="0"/>
          <a:ext cx="0" cy="0"/>
          <a:chOff x="0" y="0"/>
          <a:chExt cx="0" cy="0"/>
        </a:xfrm>
      </p:grpSpPr>
      <p:sp>
        <p:nvSpPr>
          <p:cNvPr id="9" name="8 Dikdörtgen"/>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11 Dikdörtgen"/>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Başlık"/>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EE732D0F-759F-4803-9497-DBEE47173A01}" type="datetimeFigureOut">
              <a:rPr lang="tr-TR" smtClean="0"/>
              <a:pPr/>
              <a:t>14.04.2018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371F6DE-608E-4642-A8A3-9E907384F0F5}"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EE732D0F-759F-4803-9497-DBEE47173A01}" type="datetimeFigureOut">
              <a:rPr lang="tr-TR" smtClean="0"/>
              <a:pPr/>
              <a:t>14.04.2018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371F6DE-608E-4642-A8A3-9E907384F0F5}" type="slidenum">
              <a:rPr lang="tr-TR" smtClean="0"/>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Metin Yer Tutucusu"/>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tr-TR" smtClean="0"/>
              <a:t>Asıl metin stillerini düzenlemek için tıklatın</a:t>
            </a:r>
          </a:p>
        </p:txBody>
      </p:sp>
      <p:sp>
        <p:nvSpPr>
          <p:cNvPr id="6" name="5 İçerik Yer Tutucusu"/>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EE732D0F-759F-4803-9497-DBEE47173A01}" type="datetimeFigureOut">
              <a:rPr lang="tr-TR" smtClean="0"/>
              <a:pPr/>
              <a:t>14.04.2018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D371F6DE-608E-4642-A8A3-9E907384F0F5}" type="slidenum">
              <a:rPr lang="tr-TR" smtClean="0"/>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EE732D0F-759F-4803-9497-DBEE47173A01}" type="datetimeFigureOut">
              <a:rPr lang="tr-TR" smtClean="0"/>
              <a:pPr/>
              <a:t>14.04.2018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D371F6DE-608E-4642-A8A3-9E907384F0F5}" type="slidenum">
              <a:rPr lang="tr-TR" smtClean="0"/>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EE732D0F-759F-4803-9497-DBEE47173A01}" type="datetimeFigureOut">
              <a:rPr lang="tr-TR" smtClean="0"/>
              <a:pPr/>
              <a:t>14.04.2018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D371F6DE-608E-4642-A8A3-9E907384F0F5}" type="slidenum">
              <a:rPr lang="tr-TR" smtClean="0"/>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tr-TR" smtClean="0"/>
              <a:t>Asıl başlık stili için tıklatın</a:t>
            </a:r>
            <a:endParaRPr kumimoji="0" lang="en-US"/>
          </a:p>
        </p:txBody>
      </p:sp>
      <p:sp>
        <p:nvSpPr>
          <p:cNvPr id="3" name="2 İçerik Yer Tutucusu"/>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Metin Yer Tutucusu"/>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EE732D0F-759F-4803-9497-DBEE47173A01}" type="datetimeFigureOut">
              <a:rPr lang="tr-TR" smtClean="0"/>
              <a:pPr/>
              <a:t>14.04.2018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371F6DE-608E-4642-A8A3-9E907384F0F5}" type="slidenum">
              <a:rPr lang="tr-TR" smtClean="0"/>
              <a:pPr/>
              <a:t>‹#›</a:t>
            </a:fld>
            <a:endParaRPr lang="tr-TR"/>
          </a:p>
        </p:txBody>
      </p:sp>
      <p:sp>
        <p:nvSpPr>
          <p:cNvPr id="12" name="11 Dikdörtgen"/>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Dikdörtgen"/>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55448"/>
            <a:ext cx="8229600" cy="1252728"/>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E732D0F-759F-4803-9497-DBEE47173A01}" type="datetimeFigureOut">
              <a:rPr lang="tr-TR" smtClean="0"/>
              <a:pPr/>
              <a:t>14.04.2018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371F6DE-608E-4642-A8A3-9E907384F0F5}"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tr-TR" smtClean="0"/>
              <a:t>Asıl başlık stili için tıklatın</a:t>
            </a:r>
            <a:endParaRPr kumimoji="0" lang="en-US"/>
          </a:p>
        </p:txBody>
      </p:sp>
      <p:sp>
        <p:nvSpPr>
          <p:cNvPr id="3" name="2 Resim Yer Tutucusu"/>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164592" y="1170432"/>
            <a:ext cx="2523744" cy="201168"/>
          </a:xfrm>
        </p:spPr>
        <p:txBody>
          <a:bodyPr/>
          <a:lstStyle/>
          <a:p>
            <a:fld id="{EE732D0F-759F-4803-9497-DBEE47173A01}" type="datetimeFigureOut">
              <a:rPr lang="tr-TR" smtClean="0"/>
              <a:pPr/>
              <a:t>14.04.2018</a:t>
            </a:fld>
            <a:endParaRPr lang="tr-TR"/>
          </a:p>
        </p:txBody>
      </p:sp>
      <p:sp>
        <p:nvSpPr>
          <p:cNvPr id="11" name="10 Dikdörtgen"/>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Dikdörtgen"/>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5 Altbilgi Yer Tutucusu"/>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tr-TR"/>
          </a:p>
        </p:txBody>
      </p:sp>
      <p:sp>
        <p:nvSpPr>
          <p:cNvPr id="7" name="6 Slayt Numarası Yer Tutucusu"/>
          <p:cNvSpPr>
            <a:spLocks noGrp="1"/>
          </p:cNvSpPr>
          <p:nvPr>
            <p:ph type="sldNum" sz="quarter" idx="12"/>
          </p:nvPr>
        </p:nvSpPr>
        <p:spPr>
          <a:xfrm>
            <a:off x="8339328" y="1170432"/>
            <a:ext cx="733864" cy="201168"/>
          </a:xfrm>
        </p:spPr>
        <p:txBody>
          <a:bodyPr/>
          <a:lstStyle/>
          <a:p>
            <a:fld id="{D371F6DE-608E-4642-A8A3-9E907384F0F5}"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E732D0F-759F-4803-9497-DBEE47173A01}" type="datetimeFigureOut">
              <a:rPr lang="tr-TR" smtClean="0"/>
              <a:pPr/>
              <a:t>14.04.2018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371F6DE-608E-4642-A8A3-9E907384F0F5}" type="slidenum">
              <a:rPr lang="tr-TR" smtClean="0"/>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9" name="8 Dikdörtgen"/>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7 Dikdörtgen"/>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Dikey Başlık"/>
          <p:cNvSpPr>
            <a:spLocks noGrp="1"/>
          </p:cNvSpPr>
          <p:nvPr>
            <p:ph type="title" orient="vert"/>
          </p:nvPr>
        </p:nvSpPr>
        <p:spPr>
          <a:xfrm>
            <a:off x="6781800" y="274640"/>
            <a:ext cx="1905000" cy="5851525"/>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304800"/>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E732D0F-759F-4803-9497-DBEE47173A01}" type="datetimeFigureOut">
              <a:rPr lang="tr-TR" smtClean="0"/>
              <a:pPr/>
              <a:t>14.04.2018</a:t>
            </a:fld>
            <a:endParaRPr lang="tr-TR"/>
          </a:p>
        </p:txBody>
      </p:sp>
      <p:sp>
        <p:nvSpPr>
          <p:cNvPr id="5" name="4 Altbilgi Yer Tutucusu"/>
          <p:cNvSpPr>
            <a:spLocks noGrp="1"/>
          </p:cNvSpPr>
          <p:nvPr>
            <p:ph type="ftr" sz="quarter" idx="11"/>
          </p:nvPr>
        </p:nvSpPr>
        <p:spPr>
          <a:xfrm>
            <a:off x="2640597" y="6377459"/>
            <a:ext cx="3836404" cy="365125"/>
          </a:xfrm>
        </p:spPr>
        <p:txBody>
          <a:bodyPr/>
          <a:lstStyle/>
          <a:p>
            <a:endParaRPr lang="tr-TR"/>
          </a:p>
        </p:txBody>
      </p:sp>
      <p:sp>
        <p:nvSpPr>
          <p:cNvPr id="6" name="5 Slayt Numarası Yer Tutucusu"/>
          <p:cNvSpPr>
            <a:spLocks noGrp="1"/>
          </p:cNvSpPr>
          <p:nvPr>
            <p:ph type="sldNum" sz="quarter" idx="12"/>
          </p:nvPr>
        </p:nvSpPr>
        <p:spPr/>
        <p:txBody>
          <a:bodyPr/>
          <a:lstStyle/>
          <a:p>
            <a:fld id="{D371F6DE-608E-4642-A8A3-9E907384F0F5}"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2"/>
      </p:bgRef>
    </p:bg>
    <p:spTree>
      <p:nvGrpSpPr>
        <p:cNvPr id="1" name=""/>
        <p:cNvGrpSpPr/>
        <p:nvPr/>
      </p:nvGrpSpPr>
      <p:grpSpPr>
        <a:xfrm>
          <a:off x="0" y="0"/>
          <a:ext cx="0" cy="0"/>
          <a:chOff x="0" y="0"/>
          <a:chExt cx="0" cy="0"/>
        </a:xfrm>
      </p:grpSpPr>
      <p:sp>
        <p:nvSpPr>
          <p:cNvPr id="9" name="8 Dikdörtgen"/>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11 Dikdörtgen"/>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Başlık"/>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EE732D0F-759F-4803-9497-DBEE47173A01}" type="datetimeFigureOut">
              <a:rPr lang="tr-TR" smtClean="0"/>
              <a:pPr/>
              <a:t>14.04.2018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371F6DE-608E-4642-A8A3-9E907384F0F5}"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EE732D0F-759F-4803-9497-DBEE47173A01}" type="datetimeFigureOut">
              <a:rPr lang="tr-TR" smtClean="0"/>
              <a:pPr/>
              <a:t>14.04.2018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371F6DE-608E-4642-A8A3-9E907384F0F5}"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Metin Yer Tutucusu"/>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tr-TR" smtClean="0"/>
              <a:t>Asıl metin stillerini düzenlemek için tıklatın</a:t>
            </a:r>
          </a:p>
        </p:txBody>
      </p:sp>
      <p:sp>
        <p:nvSpPr>
          <p:cNvPr id="6" name="5 İçerik Yer Tutucusu"/>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EE732D0F-759F-4803-9497-DBEE47173A01}" type="datetimeFigureOut">
              <a:rPr lang="tr-TR" smtClean="0"/>
              <a:pPr/>
              <a:t>14.04.2018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D371F6DE-608E-4642-A8A3-9E907384F0F5}"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EE732D0F-759F-4803-9497-DBEE47173A01}" type="datetimeFigureOut">
              <a:rPr lang="tr-TR" smtClean="0"/>
              <a:pPr/>
              <a:t>14.04.2018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D371F6DE-608E-4642-A8A3-9E907384F0F5}"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EE732D0F-759F-4803-9497-DBEE47173A01}" type="datetimeFigureOut">
              <a:rPr lang="tr-TR" smtClean="0"/>
              <a:pPr/>
              <a:t>14.04.2018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D371F6DE-608E-4642-A8A3-9E907384F0F5}"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tr-TR" smtClean="0"/>
              <a:t>Asıl başlık stili için tıklatın</a:t>
            </a:r>
            <a:endParaRPr kumimoji="0" lang="en-US"/>
          </a:p>
        </p:txBody>
      </p:sp>
      <p:sp>
        <p:nvSpPr>
          <p:cNvPr id="3" name="2 İçerik Yer Tutucusu"/>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Metin Yer Tutucusu"/>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EE732D0F-759F-4803-9497-DBEE47173A01}" type="datetimeFigureOut">
              <a:rPr lang="tr-TR" smtClean="0"/>
              <a:pPr/>
              <a:t>14.04.2018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371F6DE-608E-4642-A8A3-9E907384F0F5}" type="slidenum">
              <a:rPr lang="tr-TR" smtClean="0"/>
              <a:pPr/>
              <a:t>‹#›</a:t>
            </a:fld>
            <a:endParaRPr lang="tr-TR"/>
          </a:p>
        </p:txBody>
      </p:sp>
      <p:sp>
        <p:nvSpPr>
          <p:cNvPr id="12" name="11 Dikdörtgen"/>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Dikdörtgen"/>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tr-TR" smtClean="0"/>
              <a:t>Asıl başlık stili için tıklatın</a:t>
            </a:r>
            <a:endParaRPr kumimoji="0" lang="en-US"/>
          </a:p>
        </p:txBody>
      </p:sp>
      <p:sp>
        <p:nvSpPr>
          <p:cNvPr id="3" name="2 Resim Yer Tutucusu"/>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164592" y="1170432"/>
            <a:ext cx="2523744" cy="201168"/>
          </a:xfrm>
        </p:spPr>
        <p:txBody>
          <a:bodyPr/>
          <a:lstStyle/>
          <a:p>
            <a:fld id="{EE732D0F-759F-4803-9497-DBEE47173A01}" type="datetimeFigureOut">
              <a:rPr lang="tr-TR" smtClean="0"/>
              <a:pPr/>
              <a:t>14.04.2018</a:t>
            </a:fld>
            <a:endParaRPr lang="tr-TR"/>
          </a:p>
        </p:txBody>
      </p:sp>
      <p:sp>
        <p:nvSpPr>
          <p:cNvPr id="11" name="10 Dikdörtgen"/>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Dikdörtgen"/>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5 Altbilgi Yer Tutucusu"/>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tr-TR"/>
          </a:p>
        </p:txBody>
      </p:sp>
      <p:sp>
        <p:nvSpPr>
          <p:cNvPr id="7" name="6 Slayt Numarası Yer Tutucusu"/>
          <p:cNvSpPr>
            <a:spLocks noGrp="1"/>
          </p:cNvSpPr>
          <p:nvPr>
            <p:ph type="sldNum" sz="quarter" idx="12"/>
          </p:nvPr>
        </p:nvSpPr>
        <p:spPr>
          <a:xfrm>
            <a:off x="8339328" y="1170432"/>
            <a:ext cx="733864" cy="201168"/>
          </a:xfrm>
        </p:spPr>
        <p:txBody>
          <a:bodyPr/>
          <a:lstStyle/>
          <a:p>
            <a:fld id="{D371F6DE-608E-4642-A8A3-9E907384F0F5}"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Dikdörtgen"/>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6 Dikdörtgen"/>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Başlık Yer Tutucusu"/>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4" name="3 Veri Yer Tutucusu"/>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E732D0F-759F-4803-9497-DBEE47173A01}" type="datetimeFigureOut">
              <a:rPr lang="tr-TR" smtClean="0"/>
              <a:pPr/>
              <a:t>14.04.2018</a:t>
            </a:fld>
            <a:endParaRPr lang="tr-TR"/>
          </a:p>
        </p:txBody>
      </p:sp>
      <p:sp>
        <p:nvSpPr>
          <p:cNvPr id="5" name="4 Altbilgi Yer Tutucusu"/>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tr-TR"/>
          </a:p>
        </p:txBody>
      </p:sp>
      <p:sp>
        <p:nvSpPr>
          <p:cNvPr id="6" name="5 Slayt Numarası Yer Tutucusu"/>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371F6DE-608E-4642-A8A3-9E907384F0F5}"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Dikdörtgen"/>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6 Dikdörtgen"/>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Başlık Yer Tutucusu"/>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4" name="3 Veri Yer Tutucusu"/>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E732D0F-759F-4803-9497-DBEE47173A01}" type="datetimeFigureOut">
              <a:rPr lang="tr-TR" smtClean="0"/>
              <a:pPr/>
              <a:t>14.04.2018</a:t>
            </a:fld>
            <a:endParaRPr lang="tr-TR"/>
          </a:p>
        </p:txBody>
      </p:sp>
      <p:sp>
        <p:nvSpPr>
          <p:cNvPr id="5" name="4 Altbilgi Yer Tutucusu"/>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tr-TR"/>
          </a:p>
        </p:txBody>
      </p:sp>
      <p:sp>
        <p:nvSpPr>
          <p:cNvPr id="6" name="5 Slayt Numarası Yer Tutucusu"/>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371F6DE-608E-4642-A8A3-9E907384F0F5}"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71472" y="4143380"/>
            <a:ext cx="7772400" cy="1000132"/>
          </a:xfrm>
        </p:spPr>
        <p:txBody>
          <a:bodyPr>
            <a:normAutofit/>
          </a:bodyPr>
          <a:lstStyle/>
          <a:p>
            <a:pPr algn="ctr"/>
            <a:r>
              <a:rPr lang="tr-TR" sz="6000" dirty="0" smtClean="0"/>
              <a:t>PROGRAMLAMA </a:t>
            </a:r>
            <a:endParaRPr lang="tr-TR" sz="6000" dirty="0"/>
          </a:p>
        </p:txBody>
      </p:sp>
      <p:sp>
        <p:nvSpPr>
          <p:cNvPr id="5" name="4 Alt Başlık"/>
          <p:cNvSpPr>
            <a:spLocks noGrp="1"/>
          </p:cNvSpPr>
          <p:nvPr>
            <p:ph type="subTitle" idx="1"/>
          </p:nvPr>
        </p:nvSpPr>
        <p:spPr>
          <a:xfrm>
            <a:off x="714348" y="5429264"/>
            <a:ext cx="7772400" cy="571504"/>
          </a:xfrm>
        </p:spPr>
        <p:txBody>
          <a:bodyPr>
            <a:normAutofit/>
          </a:bodyPr>
          <a:lstStyle/>
          <a:p>
            <a:pPr algn="ctr"/>
            <a:r>
              <a:rPr lang="tr-TR" sz="3200" dirty="0" smtClean="0">
                <a:solidFill>
                  <a:srgbClr val="FFFF00"/>
                </a:solidFill>
              </a:rPr>
              <a:t>Programlama </a:t>
            </a:r>
            <a:r>
              <a:rPr lang="tr-TR" sz="3200" dirty="0" smtClean="0">
                <a:solidFill>
                  <a:srgbClr val="FFFF00"/>
                </a:solidFill>
              </a:rPr>
              <a:t>Dilleri</a:t>
            </a:r>
            <a:endParaRPr lang="tr-TR" sz="3200" dirty="0">
              <a:solidFill>
                <a:srgbClr val="FFFF00"/>
              </a:solidFill>
            </a:endParaRPr>
          </a:p>
        </p:txBody>
      </p:sp>
      <p:pic>
        <p:nvPicPr>
          <p:cNvPr id="99334" name="Picture 6" descr="http://algoritmaveprogramlama.files.wordpress.com/2013/09/programlama.png"/>
          <p:cNvPicPr>
            <a:picLocks noChangeAspect="1" noChangeArrowheads="1"/>
          </p:cNvPicPr>
          <p:nvPr/>
        </p:nvPicPr>
        <p:blipFill>
          <a:blip r:embed="rId2"/>
          <a:srcRect/>
          <a:stretch>
            <a:fillRect/>
          </a:stretch>
        </p:blipFill>
        <p:spPr bwMode="auto">
          <a:xfrm>
            <a:off x="2214546" y="285728"/>
            <a:ext cx="4986522" cy="392909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0" dirty="0" smtClean="0"/>
              <a:t>Programlama Dillerinin Bazı Özellikleri</a:t>
            </a:r>
            <a:endParaRPr lang="tr-TR" dirty="0"/>
          </a:p>
        </p:txBody>
      </p:sp>
      <p:sp>
        <p:nvSpPr>
          <p:cNvPr id="3" name="2 İçerik Yer Tutucusu"/>
          <p:cNvSpPr>
            <a:spLocks noGrp="1"/>
          </p:cNvSpPr>
          <p:nvPr>
            <p:ph idx="1"/>
          </p:nvPr>
        </p:nvSpPr>
        <p:spPr/>
        <p:txBody>
          <a:bodyPr>
            <a:normAutofit fontScale="85000" lnSpcReduction="20000"/>
          </a:bodyPr>
          <a:lstStyle/>
          <a:p>
            <a:r>
              <a:rPr lang="tr-TR" b="1" dirty="0" smtClean="0"/>
              <a:t>Okunabilirlik: </a:t>
            </a:r>
            <a:r>
              <a:rPr lang="tr-TR" dirty="0" smtClean="0"/>
              <a:t>Kaynak kodun hızlı biçimde anlaşılabilmesidir. İyi bir programcının yazdığı kaynak kod, çok iyi işlev gören ama karışık bir koddan ziyade açık ve anlaşılabilir biçimdedir. Ancak bu ölçüt dile de bağlıdır.</a:t>
            </a:r>
            <a:br>
              <a:rPr lang="tr-TR" dirty="0" smtClean="0"/>
            </a:br>
            <a:r>
              <a:rPr lang="tr-TR" dirty="0" smtClean="0"/>
              <a:t/>
            </a:r>
            <a:br>
              <a:rPr lang="tr-TR" dirty="0" smtClean="0"/>
            </a:br>
            <a:r>
              <a:rPr lang="tr-TR" b="1" dirty="0" smtClean="0"/>
              <a:t>Esneklik</a:t>
            </a:r>
            <a:r>
              <a:rPr lang="tr-TR" dirty="0" smtClean="0"/>
              <a:t>: Dilin, programcıyı kısıtlamamasıdır. Ancak esnek bir dil, daha az hata vermesine karşın hata oluşma riski daha fazladır.</a:t>
            </a:r>
            <a:br>
              <a:rPr lang="tr-TR" dirty="0" smtClean="0"/>
            </a:br>
            <a:r>
              <a:rPr lang="tr-TR" dirty="0" smtClean="0"/>
              <a:t/>
            </a:r>
            <a:br>
              <a:rPr lang="tr-TR" dirty="0" smtClean="0"/>
            </a:br>
            <a:r>
              <a:rPr lang="tr-TR" b="1" dirty="0" smtClean="0"/>
              <a:t>Öğrenme Kolaylığı</a:t>
            </a:r>
            <a:r>
              <a:rPr lang="tr-TR" dirty="0" smtClean="0"/>
              <a:t>: Dilin konuşma diline yakınlığı, komutlarının sade ve anlaşılır olması gibi ölçütler o dilin öğrenilmesini etkiler.</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0" dirty="0" smtClean="0"/>
              <a:t>Programlama Dillerinin Bazı Özellikleri</a:t>
            </a:r>
            <a:endParaRPr lang="tr-TR" dirty="0"/>
          </a:p>
        </p:txBody>
      </p:sp>
      <p:sp>
        <p:nvSpPr>
          <p:cNvPr id="3" name="2 İçerik Yer Tutucusu"/>
          <p:cNvSpPr>
            <a:spLocks noGrp="1"/>
          </p:cNvSpPr>
          <p:nvPr>
            <p:ph idx="1"/>
          </p:nvPr>
        </p:nvSpPr>
        <p:spPr/>
        <p:txBody>
          <a:bodyPr>
            <a:normAutofit fontScale="77500" lnSpcReduction="20000"/>
          </a:bodyPr>
          <a:lstStyle/>
          <a:p>
            <a:r>
              <a:rPr lang="tr-TR" b="1" dirty="0" smtClean="0"/>
              <a:t>Genellik:</a:t>
            </a:r>
            <a:r>
              <a:rPr lang="tr-TR" dirty="0" smtClean="0"/>
              <a:t> Bir dilin herhangi bir alanda kullanılabilmesidir. Bazı diller sadece mühendislik alanlarında kullanılmasına karşın, C genel amaçlı bir dildir.</a:t>
            </a:r>
            <a:br>
              <a:rPr lang="tr-TR" dirty="0" smtClean="0"/>
            </a:br>
            <a:r>
              <a:rPr lang="tr-TR" dirty="0" smtClean="0"/>
              <a:t/>
            </a:r>
            <a:br>
              <a:rPr lang="tr-TR" dirty="0" smtClean="0"/>
            </a:br>
            <a:r>
              <a:rPr lang="tr-TR" b="1" dirty="0" smtClean="0"/>
              <a:t>Yapısal Programlanabilirlik: </a:t>
            </a:r>
            <a:r>
              <a:rPr lang="tr-TR" dirty="0" smtClean="0"/>
              <a:t>Programın bloklar halinde yazılması, atlamasız akışı ve altprogramların kullanılması anlamlarına gelen bir programlama tekniğidir. Kodun okunabilirliğini ve verimini artırır.</a:t>
            </a:r>
            <a:br>
              <a:rPr lang="tr-TR" dirty="0" smtClean="0"/>
            </a:br>
            <a:r>
              <a:rPr lang="tr-TR" dirty="0" smtClean="0"/>
              <a:t/>
            </a:r>
            <a:br>
              <a:rPr lang="tr-TR" dirty="0" smtClean="0"/>
            </a:br>
            <a:r>
              <a:rPr lang="tr-TR" b="1" dirty="0" smtClean="0"/>
              <a:t>Nesne Yönelimlilik: </a:t>
            </a:r>
            <a:r>
              <a:rPr lang="tr-TR" dirty="0" smtClean="0"/>
              <a:t>Yeni diller ve eski dillerin yeni uyarlamaları artık nesne yönelimli olmaya başladılar. Verilerin birbirinden daha kesin çizgilerle ayrılmasını öngören bir programlama tekniğidir.</a:t>
            </a: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Programlama Dili Çeşitleri</a:t>
            </a:r>
            <a:endParaRPr lang="tr-TR" dirty="0"/>
          </a:p>
        </p:txBody>
      </p:sp>
      <p:sp>
        <p:nvSpPr>
          <p:cNvPr id="3" name="2 İçerik Yer Tutucusu"/>
          <p:cNvSpPr>
            <a:spLocks noGrp="1"/>
          </p:cNvSpPr>
          <p:nvPr>
            <p:ph idx="1"/>
          </p:nvPr>
        </p:nvSpPr>
        <p:spPr>
          <a:xfrm>
            <a:off x="457200" y="1643051"/>
            <a:ext cx="8229600" cy="4757750"/>
          </a:xfrm>
        </p:spPr>
        <p:txBody>
          <a:bodyPr>
            <a:normAutofit lnSpcReduction="10000"/>
          </a:bodyPr>
          <a:lstStyle/>
          <a:p>
            <a:pPr>
              <a:buFont typeface="Wingdings" pitchFamily="2" charset="2"/>
              <a:buChar char="§"/>
            </a:pPr>
            <a:r>
              <a:rPr lang="tr-TR" sz="3600" dirty="0" smtClean="0"/>
              <a:t>Bir programlama dili ya insan ya da makine anlayışına </a:t>
            </a:r>
            <a:r>
              <a:rPr lang="tr-TR" sz="3600" dirty="0" smtClean="0"/>
              <a:t>yakındır.</a:t>
            </a:r>
          </a:p>
          <a:p>
            <a:pPr>
              <a:buFont typeface="Wingdings" pitchFamily="2" charset="2"/>
              <a:buChar char="§"/>
            </a:pPr>
            <a:r>
              <a:rPr lang="tr-TR" sz="3600" dirty="0" smtClean="0"/>
              <a:t>Programlama </a:t>
            </a:r>
            <a:r>
              <a:rPr lang="tr-TR" sz="3600" dirty="0" smtClean="0"/>
              <a:t>dilleri insanların algılamasına yakın olmasına göre 3 gruba ayrılır</a:t>
            </a:r>
            <a:r>
              <a:rPr lang="tr-TR" sz="3600" dirty="0" smtClean="0"/>
              <a:t>.</a:t>
            </a:r>
          </a:p>
          <a:p>
            <a:pPr>
              <a:buFont typeface="Wingdings" pitchFamily="2" charset="2"/>
              <a:buChar char="§"/>
            </a:pPr>
            <a:r>
              <a:rPr lang="tr-TR" sz="3600" b="1" dirty="0" smtClean="0"/>
              <a:t>Alt seviye programlama </a:t>
            </a:r>
            <a:r>
              <a:rPr lang="tr-TR" sz="3600" b="1" dirty="0" smtClean="0"/>
              <a:t>dilleri</a:t>
            </a:r>
          </a:p>
          <a:p>
            <a:pPr>
              <a:buFont typeface="Wingdings" pitchFamily="2" charset="2"/>
              <a:buChar char="§"/>
            </a:pPr>
            <a:r>
              <a:rPr lang="tr-TR" sz="3600" b="1" dirty="0" smtClean="0"/>
              <a:t>Orta seviye programlama </a:t>
            </a:r>
            <a:r>
              <a:rPr lang="tr-TR" sz="3600" b="1" dirty="0" smtClean="0"/>
              <a:t>dilleri</a:t>
            </a:r>
          </a:p>
          <a:p>
            <a:pPr>
              <a:buFont typeface="Wingdings" pitchFamily="2" charset="2"/>
              <a:buChar char="§"/>
            </a:pPr>
            <a:r>
              <a:rPr lang="tr-TR" sz="3600" b="1" dirty="0" smtClean="0"/>
              <a:t>Üst seviye programlama dilleri</a:t>
            </a:r>
            <a:r>
              <a:rPr lang="tr-TR" sz="3600" dirty="0" smtClean="0"/>
              <a:t/>
            </a:r>
            <a:br>
              <a:rPr lang="tr-TR" sz="3600" dirty="0" smtClean="0"/>
            </a:br>
            <a:endParaRPr lang="tr-TR" sz="3600" dirty="0" smtClean="0"/>
          </a:p>
          <a:p>
            <a:pPr>
              <a:buFont typeface="Wingdings" pitchFamily="2" charset="2"/>
              <a:buChar char="§"/>
            </a:pPr>
            <a:endParaRPr lang="tr-TR" sz="3600" dirty="0" smtClean="0"/>
          </a:p>
          <a:p>
            <a:pPr>
              <a:buFont typeface="Wingdings" pitchFamily="2" charset="2"/>
              <a:buChar char="§"/>
            </a:pPr>
            <a:endParaRPr lang="tr-TR" sz="3600" dirty="0" smtClean="0"/>
          </a:p>
          <a:p>
            <a:endParaRPr lang="tr-TR" sz="3600" dirty="0" smtClean="0"/>
          </a:p>
          <a:p>
            <a:endParaRPr lang="tr-TR"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Alt </a:t>
            </a:r>
            <a:r>
              <a:rPr lang="tr-TR" dirty="0" smtClean="0"/>
              <a:t>Seviyeli Programlama Dilleri</a:t>
            </a:r>
            <a:endParaRPr lang="tr-TR" dirty="0"/>
          </a:p>
        </p:txBody>
      </p:sp>
      <p:sp>
        <p:nvSpPr>
          <p:cNvPr id="3" name="2 İçerik Yer Tutucusu"/>
          <p:cNvSpPr>
            <a:spLocks noGrp="1"/>
          </p:cNvSpPr>
          <p:nvPr>
            <p:ph idx="1"/>
          </p:nvPr>
        </p:nvSpPr>
        <p:spPr>
          <a:xfrm>
            <a:off x="428596" y="2000240"/>
            <a:ext cx="5214974" cy="3929090"/>
          </a:xfrm>
        </p:spPr>
        <p:txBody>
          <a:bodyPr>
            <a:noAutofit/>
          </a:bodyPr>
          <a:lstStyle/>
          <a:p>
            <a:r>
              <a:rPr lang="tr-TR" sz="2400" dirty="0" smtClean="0"/>
              <a:t>Makine dili ve </a:t>
            </a:r>
            <a:r>
              <a:rPr lang="tr-TR" sz="2400" dirty="0" err="1" smtClean="0"/>
              <a:t>assembly</a:t>
            </a:r>
            <a:r>
              <a:rPr lang="tr-TR" sz="2400" dirty="0" smtClean="0"/>
              <a:t> alçak seviyeli dillerdir. Makine dilinde kodlar o ve 1’lerden oluşur. Bu komutları mikroişlemci doğrudan çalıştırabilir</a:t>
            </a:r>
            <a:r>
              <a:rPr lang="tr-TR" sz="2400" dirty="0" smtClean="0"/>
              <a:t>. </a:t>
            </a:r>
            <a:r>
              <a:rPr lang="tr-TR" sz="2400" dirty="0" smtClean="0"/>
              <a:t>Bu grupta yer alan dillerde diğer gruplara kıyasla donanıma hükmetme daha fazladır.</a:t>
            </a:r>
            <a:endParaRPr lang="tr-TR" sz="2400" dirty="0" smtClean="0"/>
          </a:p>
          <a:p>
            <a:r>
              <a:rPr lang="tr-TR" sz="2400" dirty="0" smtClean="0"/>
              <a:t>Örneğin;</a:t>
            </a:r>
          </a:p>
          <a:p>
            <a:endParaRPr lang="tr-TR" sz="2400" dirty="0" smtClean="0"/>
          </a:p>
          <a:p>
            <a:pPr>
              <a:buNone/>
            </a:pPr>
            <a:endParaRPr lang="tr-TR" sz="2400" dirty="0"/>
          </a:p>
        </p:txBody>
      </p:sp>
      <p:pic>
        <p:nvPicPr>
          <p:cNvPr id="5" name="4 Resim" descr="Machine_language.jpeg"/>
          <p:cNvPicPr>
            <a:picLocks noChangeAspect="1"/>
          </p:cNvPicPr>
          <p:nvPr/>
        </p:nvPicPr>
        <p:blipFill>
          <a:blip r:embed="rId2"/>
          <a:stretch>
            <a:fillRect/>
          </a:stretch>
        </p:blipFill>
        <p:spPr>
          <a:xfrm>
            <a:off x="6000760" y="2428868"/>
            <a:ext cx="2714644" cy="2714644"/>
          </a:xfrm>
          <a:prstGeom prst="rect">
            <a:avLst/>
          </a:prstGeom>
        </p:spPr>
      </p:pic>
      <p:pic>
        <p:nvPicPr>
          <p:cNvPr id="6" name="7 İçerik Yer Tutucusu" descr="img8D.gif"/>
          <p:cNvPicPr>
            <a:picLocks noChangeAspect="1"/>
          </p:cNvPicPr>
          <p:nvPr/>
        </p:nvPicPr>
        <p:blipFill>
          <a:blip r:embed="rId3"/>
          <a:stretch>
            <a:fillRect/>
          </a:stretch>
        </p:blipFill>
        <p:spPr>
          <a:xfrm>
            <a:off x="2214546" y="4714884"/>
            <a:ext cx="1904959" cy="14922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r>
              <a:rPr lang="tr-TR" dirty="0" smtClean="0"/>
              <a:t>Alt </a:t>
            </a:r>
            <a:r>
              <a:rPr lang="tr-TR" dirty="0" smtClean="0"/>
              <a:t>Seviyeli Dillerin Özellikleri</a:t>
            </a:r>
            <a:endParaRPr lang="tr-TR" dirty="0"/>
          </a:p>
        </p:txBody>
      </p:sp>
      <p:sp>
        <p:nvSpPr>
          <p:cNvPr id="3" name="2 İçerik Yer Tutucusu"/>
          <p:cNvSpPr>
            <a:spLocks noGrp="1"/>
          </p:cNvSpPr>
          <p:nvPr>
            <p:ph idx="1"/>
          </p:nvPr>
        </p:nvSpPr>
        <p:spPr/>
        <p:txBody>
          <a:bodyPr>
            <a:noAutofit/>
          </a:bodyPr>
          <a:lstStyle/>
          <a:p>
            <a:r>
              <a:rPr lang="tr-TR" sz="3600" dirty="0" smtClean="0"/>
              <a:t>Alt </a:t>
            </a:r>
            <a:r>
              <a:rPr lang="tr-TR" sz="3600" dirty="0"/>
              <a:t>seviye programlama ile yazılan projelerin kaynak kodları </a:t>
            </a:r>
            <a:r>
              <a:rPr lang="tr-TR" sz="3600" dirty="0" smtClean="0"/>
              <a:t>uzundur. </a:t>
            </a:r>
          </a:p>
          <a:p>
            <a:pPr>
              <a:buNone/>
            </a:pPr>
            <a:endParaRPr lang="tr-TR" sz="3600" dirty="0" smtClean="0"/>
          </a:p>
          <a:p>
            <a:r>
              <a:rPr lang="tr-TR" sz="3600" dirty="0" smtClean="0"/>
              <a:t>Kodların derlenmiş hâlleri </a:t>
            </a:r>
            <a:r>
              <a:rPr lang="tr-TR" sz="3600" dirty="0"/>
              <a:t>ise </a:t>
            </a:r>
            <a:r>
              <a:rPr lang="tr-TR" sz="3600" dirty="0" smtClean="0"/>
              <a:t>kısa </a:t>
            </a:r>
            <a:r>
              <a:rPr lang="tr-TR" sz="3600" dirty="0"/>
              <a:t>olur</a:t>
            </a:r>
            <a:r>
              <a:rPr lang="tr-TR" sz="3600" dirty="0" smtClean="0"/>
              <a:t>.</a:t>
            </a:r>
          </a:p>
          <a:p>
            <a:pPr>
              <a:buNone/>
            </a:pPr>
            <a:r>
              <a:rPr lang="tr-TR" sz="3600" dirty="0" smtClean="0"/>
              <a:t> </a:t>
            </a:r>
          </a:p>
          <a:p>
            <a:r>
              <a:rPr lang="tr-TR" sz="3600" dirty="0" smtClean="0"/>
              <a:t>Çalışma </a:t>
            </a:r>
            <a:r>
              <a:rPr lang="tr-TR" sz="3600" dirty="0"/>
              <a:t>hızları ise en yüksek seviyededir.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Orta Seviyeli Programlama Dilleri:</a:t>
            </a:r>
            <a:endParaRPr lang="tr-TR" dirty="0"/>
          </a:p>
        </p:txBody>
      </p:sp>
      <p:sp>
        <p:nvSpPr>
          <p:cNvPr id="3" name="2 İçerik Yer Tutucusu"/>
          <p:cNvSpPr>
            <a:spLocks noGrp="1"/>
          </p:cNvSpPr>
          <p:nvPr>
            <p:ph idx="1"/>
          </p:nvPr>
        </p:nvSpPr>
        <p:spPr/>
        <p:txBody>
          <a:bodyPr/>
          <a:lstStyle/>
          <a:p>
            <a:r>
              <a:rPr lang="tr-TR" dirty="0" smtClean="0"/>
              <a:t>Bu dillerde esnek yapıları ile hem orta seviye hem alt seviye programlama yapmak mümkündür. Alt seviyeli dillere göre anlaşılabilir ve buna bağlı olarak </a:t>
            </a:r>
            <a:r>
              <a:rPr lang="tr-TR" dirty="0" smtClean="0"/>
              <a:t>öğrenilmesinin </a:t>
            </a:r>
            <a:r>
              <a:rPr lang="tr-TR" dirty="0" smtClean="0"/>
              <a:t>kolaylığı bu dilleri Orta Seviyeli Programlama Dili yapar</a:t>
            </a:r>
            <a:r>
              <a:rPr lang="tr-TR" dirty="0" smtClean="0"/>
              <a:t>. Örneğin; </a:t>
            </a:r>
            <a:r>
              <a:rPr lang="pt-BR" dirty="0" smtClean="0"/>
              <a:t>C ,C++, C# , Java ,ADA...</a:t>
            </a:r>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Üst</a:t>
            </a:r>
            <a:r>
              <a:rPr lang="tr-TR" dirty="0" smtClean="0"/>
              <a:t> </a:t>
            </a:r>
            <a:r>
              <a:rPr lang="tr-TR" dirty="0" smtClean="0"/>
              <a:t>Seviyeli Programlama Dilleri</a:t>
            </a:r>
            <a:endParaRPr lang="tr-TR" dirty="0"/>
          </a:p>
        </p:txBody>
      </p:sp>
      <p:sp>
        <p:nvSpPr>
          <p:cNvPr id="3" name="2 İçerik Yer Tutucusu"/>
          <p:cNvSpPr>
            <a:spLocks noGrp="1"/>
          </p:cNvSpPr>
          <p:nvPr>
            <p:ph idx="1"/>
          </p:nvPr>
        </p:nvSpPr>
        <p:spPr/>
        <p:txBody>
          <a:bodyPr>
            <a:normAutofit/>
          </a:bodyPr>
          <a:lstStyle/>
          <a:p>
            <a:r>
              <a:rPr lang="tr-TR" sz="2400" dirty="0" smtClean="0"/>
              <a:t>Üst </a:t>
            </a:r>
            <a:r>
              <a:rPr lang="tr-TR" sz="2400" dirty="0" smtClean="0"/>
              <a:t>seviyeli dillerde kodlar </a:t>
            </a:r>
            <a:r>
              <a:rPr lang="tr-TR" sz="2400" dirty="0" err="1" smtClean="0"/>
              <a:t>ingilizce</a:t>
            </a:r>
            <a:r>
              <a:rPr lang="tr-TR" sz="2400" dirty="0" smtClean="0"/>
              <a:t> kelimelerden oluşur. Hatırlanması ve yazılması daha kolaydır. </a:t>
            </a:r>
          </a:p>
          <a:p>
            <a:endParaRPr lang="tr-TR" sz="2400" dirty="0" smtClean="0"/>
          </a:p>
          <a:p>
            <a:r>
              <a:rPr lang="tr-TR" sz="2400" dirty="0" smtClean="0"/>
              <a:t>Mikroişlemci tarafından doğrudan çalıştırılamaz.</a:t>
            </a:r>
          </a:p>
          <a:p>
            <a:endParaRPr lang="tr-TR" sz="2400" dirty="0" smtClean="0"/>
          </a:p>
          <a:p>
            <a:r>
              <a:rPr lang="tr-TR" sz="2400" dirty="0" smtClean="0"/>
              <a:t>Çalıştırılması için bu kodları alt seviyeli programlama dili olan makine diline çeviren derleyici programlarına ihtiyaç duyarlar.</a:t>
            </a:r>
          </a:p>
          <a:p>
            <a:endParaRPr lang="tr-TR" sz="2400" dirty="0"/>
          </a:p>
        </p:txBody>
      </p:sp>
      <p:pic>
        <p:nvPicPr>
          <p:cNvPr id="4" name="6 İçerik Yer Tutucusu" descr="img8B.gif"/>
          <p:cNvPicPr>
            <a:picLocks noChangeAspect="1"/>
          </p:cNvPicPr>
          <p:nvPr/>
        </p:nvPicPr>
        <p:blipFill>
          <a:blip r:embed="rId2"/>
          <a:stretch>
            <a:fillRect/>
          </a:stretch>
        </p:blipFill>
        <p:spPr>
          <a:xfrm>
            <a:off x="2915816" y="4509120"/>
            <a:ext cx="2523889" cy="19288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Üst </a:t>
            </a:r>
            <a:r>
              <a:rPr lang="tr-TR" dirty="0" smtClean="0"/>
              <a:t>Seviyeli Dillerin Özellikleri</a:t>
            </a:r>
            <a:endParaRPr lang="tr-TR" dirty="0"/>
          </a:p>
        </p:txBody>
      </p:sp>
      <p:sp>
        <p:nvSpPr>
          <p:cNvPr id="3" name="2 İçerik Yer Tutucusu"/>
          <p:cNvSpPr>
            <a:spLocks noGrp="1"/>
          </p:cNvSpPr>
          <p:nvPr>
            <p:ph idx="1"/>
          </p:nvPr>
        </p:nvSpPr>
        <p:spPr>
          <a:xfrm>
            <a:off x="457200" y="2060943"/>
            <a:ext cx="8229600" cy="4082701"/>
          </a:xfrm>
        </p:spPr>
        <p:txBody>
          <a:bodyPr>
            <a:normAutofit fontScale="92500" lnSpcReduction="10000"/>
          </a:bodyPr>
          <a:lstStyle/>
          <a:p>
            <a:r>
              <a:rPr lang="tr-TR" sz="3600" dirty="0" smtClean="0"/>
              <a:t>Üst </a:t>
            </a:r>
            <a:r>
              <a:rPr lang="tr-TR" sz="3600" dirty="0" smtClean="0"/>
              <a:t>seviye programlama ile yazılan projelerin kaynak kodları kısadır.</a:t>
            </a:r>
          </a:p>
          <a:p>
            <a:endParaRPr lang="tr-TR" sz="3600" dirty="0" smtClean="0"/>
          </a:p>
          <a:p>
            <a:r>
              <a:rPr lang="tr-TR" sz="3600" dirty="0" smtClean="0"/>
              <a:t>Kodların derlenmiş hâlleri ise uzun olur. </a:t>
            </a:r>
          </a:p>
          <a:p>
            <a:endParaRPr lang="tr-TR" sz="3600" dirty="0" smtClean="0"/>
          </a:p>
          <a:p>
            <a:r>
              <a:rPr lang="tr-TR" sz="3600" dirty="0" smtClean="0"/>
              <a:t>Çalışma hızları ise yavaştır</a:t>
            </a:r>
            <a:r>
              <a:rPr lang="tr-TR" sz="3600" dirty="0" smtClean="0"/>
              <a:t>.</a:t>
            </a:r>
          </a:p>
          <a:p>
            <a:r>
              <a:rPr lang="tr-TR" sz="3600" dirty="0" smtClean="0"/>
              <a:t>Örneğin;</a:t>
            </a:r>
            <a:r>
              <a:rPr lang="tr-TR" sz="3600" dirty="0" smtClean="0"/>
              <a:t> PASCAL, FORTRAN, COBOL, BASIC.</a:t>
            </a:r>
            <a:endParaRPr lang="tr-TR"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sz="2400" dirty="0" smtClean="0"/>
              <a:t>Son yıllarda programlama dillerinde nesneye yönelik tasarımlar yapılmış ve bu dillerin çoğunun nesneye yönelik programlama yapabilen uyarlamaları çıkmıştır. Nesneye yönelik programlama, programcının kendi sınıfını ve nesnesini oluşturup bunun üzerinde işlemler yapmasına olanak sağlayan ve programlama dillerinin geldiği son aşamalardan birisidir.</a:t>
            </a:r>
            <a:endParaRPr lang="tr-TR" sz="2400" dirty="0"/>
          </a:p>
        </p:txBody>
      </p:sp>
      <p:pic>
        <p:nvPicPr>
          <p:cNvPr id="5122" name="Picture 2" descr="robot resimleri ile ilgili gÃ¶rsel sonucu"/>
          <p:cNvPicPr>
            <a:picLocks noChangeAspect="1" noChangeArrowheads="1"/>
          </p:cNvPicPr>
          <p:nvPr/>
        </p:nvPicPr>
        <p:blipFill>
          <a:blip r:embed="rId2" cstate="print"/>
          <a:srcRect/>
          <a:stretch>
            <a:fillRect/>
          </a:stretch>
        </p:blipFill>
        <p:spPr bwMode="auto">
          <a:xfrm>
            <a:off x="3214678" y="4357694"/>
            <a:ext cx="2214578" cy="2214578"/>
          </a:xfrm>
          <a:prstGeom prst="rect">
            <a:avLst/>
          </a:prstGeom>
          <a:noFill/>
        </p:spPr>
      </p:pic>
      <p:pic>
        <p:nvPicPr>
          <p:cNvPr id="5124" name="Picture 4" descr="robot resimleri ile ilgili gÃ¶rsel sonucu"/>
          <p:cNvPicPr>
            <a:picLocks noChangeAspect="1" noChangeArrowheads="1"/>
          </p:cNvPicPr>
          <p:nvPr/>
        </p:nvPicPr>
        <p:blipFill>
          <a:blip r:embed="rId3"/>
          <a:srcRect/>
          <a:stretch>
            <a:fillRect/>
          </a:stretch>
        </p:blipFill>
        <p:spPr bwMode="auto">
          <a:xfrm>
            <a:off x="5786446" y="4357694"/>
            <a:ext cx="2000264" cy="2000264"/>
          </a:xfrm>
          <a:prstGeom prst="rect">
            <a:avLst/>
          </a:prstGeom>
          <a:noFill/>
        </p:spPr>
      </p:pic>
      <p:pic>
        <p:nvPicPr>
          <p:cNvPr id="5126" name="Picture 6" descr="robot resimleri ile ilgili gÃ¶rsel sonucu"/>
          <p:cNvPicPr>
            <a:picLocks noChangeAspect="1" noChangeArrowheads="1"/>
          </p:cNvPicPr>
          <p:nvPr/>
        </p:nvPicPr>
        <p:blipFill>
          <a:blip r:embed="rId4"/>
          <a:srcRect/>
          <a:stretch>
            <a:fillRect/>
          </a:stretch>
        </p:blipFill>
        <p:spPr bwMode="auto">
          <a:xfrm>
            <a:off x="428596" y="4429132"/>
            <a:ext cx="2428892" cy="214314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500034" y="1571612"/>
            <a:ext cx="8229600" cy="3511197"/>
          </a:xfrm>
        </p:spPr>
        <p:txBody>
          <a:bodyPr>
            <a:normAutofit/>
          </a:bodyPr>
          <a:lstStyle/>
          <a:p>
            <a:r>
              <a:rPr lang="tr-TR" sz="2400" dirty="0" smtClean="0"/>
              <a:t>Nesneye Yönelik Programlama)’</a:t>
            </a:r>
            <a:r>
              <a:rPr lang="tr-TR" sz="2400" dirty="0" err="1" smtClean="0"/>
              <a:t>nın</a:t>
            </a:r>
            <a:r>
              <a:rPr lang="tr-TR" sz="2400" dirty="0" smtClean="0"/>
              <a:t> kullanılmasıyla ve </a:t>
            </a:r>
            <a:r>
              <a:rPr lang="tr-TR" sz="2400" dirty="0" err="1" smtClean="0"/>
              <a:t>Visual</a:t>
            </a:r>
            <a:r>
              <a:rPr lang="tr-TR" sz="2400" dirty="0" smtClean="0"/>
              <a:t> (Görsel) programcılığın da gelişmesi ile beraber ortaya oldukça güzel görünümlü ve kullanışlı programlar çıkmaya başlamıştır. Bu durum bilgisayar programlarına olan ilgiyi bir hayli arttırmış ve bu konulardaki araştırmaları hızlandırmıştır. Sonuçta, pek çok dilin artık nesneye yönelik olan ve görsel özellikler içeren sürümleri kullanılmakta ve tercih edilmektedir. Örneğin: </a:t>
            </a:r>
            <a:r>
              <a:rPr lang="tr-TR" sz="2400" dirty="0" err="1" smtClean="0"/>
              <a:t>Visual</a:t>
            </a:r>
            <a:r>
              <a:rPr lang="tr-TR" sz="2400" dirty="0" smtClean="0"/>
              <a:t> C++, C++ </a:t>
            </a:r>
            <a:r>
              <a:rPr lang="tr-TR" sz="2400" dirty="0" err="1" smtClean="0"/>
              <a:t>Builder</a:t>
            </a:r>
            <a:r>
              <a:rPr lang="tr-TR" sz="2400" dirty="0" smtClean="0"/>
              <a:t>, </a:t>
            </a:r>
            <a:r>
              <a:rPr lang="tr-TR" sz="2400" dirty="0" err="1" smtClean="0"/>
              <a:t>Delphi</a:t>
            </a:r>
            <a:r>
              <a:rPr lang="tr-TR" sz="2400" dirty="0" smtClean="0"/>
              <a:t>, </a:t>
            </a:r>
            <a:r>
              <a:rPr lang="tr-TR" sz="2400" dirty="0" err="1" smtClean="0"/>
              <a:t>Kylix</a:t>
            </a:r>
            <a:r>
              <a:rPr lang="tr-TR" sz="2400" dirty="0" smtClean="0"/>
              <a:t>, Java, </a:t>
            </a:r>
            <a:r>
              <a:rPr lang="tr-TR" sz="2400" dirty="0" err="1" smtClean="0"/>
              <a:t>Visual</a:t>
            </a:r>
            <a:r>
              <a:rPr lang="tr-TR" sz="2400" dirty="0" smtClean="0"/>
              <a:t> </a:t>
            </a:r>
            <a:r>
              <a:rPr lang="tr-TR" sz="2400" dirty="0" err="1" smtClean="0"/>
              <a:t>Basic</a:t>
            </a:r>
            <a:r>
              <a:rPr lang="tr-TR" sz="2400" dirty="0" smtClean="0"/>
              <a:t> vb. gibi diller.</a:t>
            </a:r>
            <a:endParaRPr lang="tr-TR" sz="2400" dirty="0"/>
          </a:p>
        </p:txBody>
      </p:sp>
      <p:pic>
        <p:nvPicPr>
          <p:cNvPr id="4098" name="Picture 2" descr="robot ve yazÄ±lÄ±m ile ilgili gÃ¶rsel sonucu"/>
          <p:cNvPicPr>
            <a:picLocks noChangeAspect="1" noChangeArrowheads="1"/>
          </p:cNvPicPr>
          <p:nvPr/>
        </p:nvPicPr>
        <p:blipFill>
          <a:blip r:embed="rId2"/>
          <a:srcRect/>
          <a:stretch>
            <a:fillRect/>
          </a:stretch>
        </p:blipFill>
        <p:spPr bwMode="auto">
          <a:xfrm>
            <a:off x="2643174" y="5072074"/>
            <a:ext cx="3714776" cy="161512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dirty="0" smtClean="0"/>
              <a:t>Yazılım Nedir ?</a:t>
            </a:r>
            <a:endParaRPr lang="tr-TR" dirty="0"/>
          </a:p>
        </p:txBody>
      </p:sp>
      <p:sp>
        <p:nvSpPr>
          <p:cNvPr id="2" name="1 İçerik Yer Tutucusu"/>
          <p:cNvSpPr>
            <a:spLocks noGrp="1"/>
          </p:cNvSpPr>
          <p:nvPr>
            <p:ph idx="1"/>
          </p:nvPr>
        </p:nvSpPr>
        <p:spPr>
          <a:xfrm>
            <a:off x="214282" y="1857364"/>
            <a:ext cx="8715404" cy="4739988"/>
          </a:xfrm>
        </p:spPr>
        <p:txBody>
          <a:bodyPr>
            <a:normAutofit fontScale="77500" lnSpcReduction="20000"/>
          </a:bodyPr>
          <a:lstStyle/>
          <a:p>
            <a:pPr>
              <a:buFont typeface="Wingdings" panose="05000000000000000000" pitchFamily="2" charset="2"/>
              <a:buChar char="q"/>
            </a:pPr>
            <a:r>
              <a:rPr lang="tr-TR" sz="3600" dirty="0" smtClean="0"/>
              <a:t>Yazılım, elektronik aygıtların belirli bir işi yapmasını sağlayan programların tümüne verilen isimdir. </a:t>
            </a:r>
          </a:p>
          <a:p>
            <a:pPr>
              <a:buFont typeface="Wingdings" panose="05000000000000000000" pitchFamily="2" charset="2"/>
              <a:buChar char="q"/>
            </a:pPr>
            <a:endParaRPr lang="tr-TR" sz="3600" dirty="0" smtClean="0"/>
          </a:p>
          <a:p>
            <a:pPr>
              <a:buFont typeface="Wingdings" panose="05000000000000000000" pitchFamily="2" charset="2"/>
              <a:buChar char="q"/>
            </a:pPr>
            <a:r>
              <a:rPr lang="tr-TR" sz="3600" dirty="0"/>
              <a:t>Bir yazılım, kullanıcıdan gelen istekleri nasıl yapacağını bilgisayara anlatan ve ona yol gösteren komutlar bütünüdür. </a:t>
            </a:r>
            <a:endParaRPr lang="tr-TR" sz="3600" dirty="0" smtClean="0"/>
          </a:p>
          <a:p>
            <a:pPr>
              <a:buFont typeface="Wingdings" panose="05000000000000000000" pitchFamily="2" charset="2"/>
              <a:buChar char="q"/>
            </a:pPr>
            <a:endParaRPr lang="tr-TR" sz="3600" dirty="0" smtClean="0"/>
          </a:p>
          <a:p>
            <a:pPr>
              <a:buFont typeface="Wingdings" panose="05000000000000000000" pitchFamily="2" charset="2"/>
              <a:buChar char="q"/>
            </a:pPr>
            <a:r>
              <a:rPr lang="tr-TR" sz="3600" dirty="0"/>
              <a:t>Yazılımlar bir anlamda kullanıcının yapmak istediği şeyleri, bilgisayara nasıl yapacağını söyleyen kılavuzlardır.</a:t>
            </a:r>
          </a:p>
          <a:p>
            <a:pPr>
              <a:buFont typeface="Wingdings" panose="05000000000000000000" pitchFamily="2" charset="2"/>
              <a:buChar char="q"/>
            </a:pPr>
            <a:endParaRPr lang="tr-TR" sz="3600" dirty="0"/>
          </a:p>
          <a:p>
            <a:pPr>
              <a:buFont typeface="Wingdings" panose="05000000000000000000" pitchFamily="2" charset="2"/>
              <a:buChar char="q"/>
            </a:pPr>
            <a:r>
              <a:rPr lang="tr-TR" sz="3600" dirty="0"/>
              <a:t>Yani Yazılımlar, kullanıcı ile bilgisayar arasında iletişimi kuran ve birbirini anlamalarını sağlayan tercümanlardır</a:t>
            </a:r>
            <a:r>
              <a:rPr lang="tr-TR" sz="3600" dirty="0" smtClean="0"/>
              <a:t>.</a:t>
            </a:r>
            <a:endParaRPr lang="tr-TR"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p:cTn id="19"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p:cTn id="25"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sz="2000" dirty="0" smtClean="0"/>
              <a:t>İnternet’in de yaygınlaşmasıyla programlama dillerine yeni özellikler eklenmiş ve İnternet’te kullanılabilecek nitelikte görsel özellikli diller çıkarılmıştır. Örneğin web sayfalarının gösteriminde kullanılan HTML, kullanıcının dikkatini çeken, renkli ve hareketli arabirimiyle her geçen gün yeni ekler ile gelişmektedir. </a:t>
            </a:r>
            <a:r>
              <a:rPr lang="tr-TR" sz="2000" dirty="0" err="1" smtClean="0"/>
              <a:t>JavaScript</a:t>
            </a:r>
            <a:r>
              <a:rPr lang="tr-TR" sz="2000" dirty="0" smtClean="0"/>
              <a:t> ve </a:t>
            </a:r>
            <a:r>
              <a:rPr lang="tr-TR" sz="2000" dirty="0" err="1" smtClean="0"/>
              <a:t>VBScript</a:t>
            </a:r>
            <a:r>
              <a:rPr lang="tr-TR" sz="2000" dirty="0" smtClean="0"/>
              <a:t> gibi </a:t>
            </a:r>
            <a:r>
              <a:rPr lang="tr-TR" sz="2000" dirty="0" err="1" smtClean="0"/>
              <a:t>script</a:t>
            </a:r>
            <a:r>
              <a:rPr lang="tr-TR" sz="2000" dirty="0" smtClean="0"/>
              <a:t> diller </a:t>
            </a:r>
            <a:r>
              <a:rPr lang="tr-TR" sz="2000" dirty="0" err="1" smtClean="0"/>
              <a:t>HTML’ye</a:t>
            </a:r>
            <a:r>
              <a:rPr lang="tr-TR" sz="2000" dirty="0" smtClean="0"/>
              <a:t> getirdikleri ek özelliklerle çokça kullanılır olmuştur. Öte yandan </a:t>
            </a:r>
            <a:r>
              <a:rPr lang="tr-TR" sz="2000" dirty="0" err="1" smtClean="0"/>
              <a:t>Asp</a:t>
            </a:r>
            <a:r>
              <a:rPr lang="tr-TR" sz="2000" dirty="0" smtClean="0"/>
              <a:t>, </a:t>
            </a:r>
            <a:r>
              <a:rPr lang="tr-TR" sz="2000" dirty="0" err="1" smtClean="0"/>
              <a:t>Php</a:t>
            </a:r>
            <a:r>
              <a:rPr lang="tr-TR" sz="2000" dirty="0" smtClean="0"/>
              <a:t>, </a:t>
            </a:r>
            <a:r>
              <a:rPr lang="tr-TR" sz="2000" dirty="0" err="1" smtClean="0"/>
              <a:t>Perl</a:t>
            </a:r>
            <a:r>
              <a:rPr lang="tr-TR" sz="2000" dirty="0" smtClean="0"/>
              <a:t> vb. ile veri tabanlarını aktif kullanıma sunma, sunucu taraflı aktif sayfalar hazırlama olanağı elde edilmiştir.</a:t>
            </a:r>
            <a:endParaRPr lang="tr-TR" sz="2000" dirty="0"/>
          </a:p>
        </p:txBody>
      </p:sp>
      <p:pic>
        <p:nvPicPr>
          <p:cNvPr id="3076" name="Picture 4" descr="robot ve yazÄ±lÄ±m ile ilgili gÃ¶rsel sonucu"/>
          <p:cNvPicPr>
            <a:picLocks noChangeAspect="1" noChangeArrowheads="1"/>
          </p:cNvPicPr>
          <p:nvPr/>
        </p:nvPicPr>
        <p:blipFill>
          <a:blip r:embed="rId2"/>
          <a:srcRect/>
          <a:stretch>
            <a:fillRect/>
          </a:stretch>
        </p:blipFill>
        <p:spPr bwMode="auto">
          <a:xfrm>
            <a:off x="2285984" y="4357694"/>
            <a:ext cx="4143404" cy="221455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sz="2400" dirty="0" smtClean="0"/>
              <a:t>Uygulama programlarına, ticari programlara veya işletim sistemlerinin kullanımına yönelik yazılım geliştirmek isteyen programcıların C, C++, Java, </a:t>
            </a:r>
            <a:r>
              <a:rPr lang="tr-TR" sz="2400" dirty="0" err="1" smtClean="0"/>
              <a:t>Delphi</a:t>
            </a:r>
            <a:r>
              <a:rPr lang="tr-TR" sz="2400" dirty="0" smtClean="0"/>
              <a:t> vb. gibi son zamanların en popüler dilleri üzerinde çalışması ve en az bunlardan bir tanesini öğrenmesi gerekir. </a:t>
            </a:r>
            <a:endParaRPr lang="tr-TR" sz="2400" dirty="0"/>
          </a:p>
        </p:txBody>
      </p:sp>
      <p:pic>
        <p:nvPicPr>
          <p:cNvPr id="2050" name="Picture 2" descr="robot ve yazÄ±lÄ±m ile ilgili gÃ¶rsel sonucu"/>
          <p:cNvPicPr>
            <a:picLocks noChangeAspect="1" noChangeArrowheads="1"/>
          </p:cNvPicPr>
          <p:nvPr/>
        </p:nvPicPr>
        <p:blipFill>
          <a:blip r:embed="rId2"/>
          <a:srcRect/>
          <a:stretch>
            <a:fillRect/>
          </a:stretch>
        </p:blipFill>
        <p:spPr bwMode="auto">
          <a:xfrm>
            <a:off x="1857356" y="3786190"/>
            <a:ext cx="5538678" cy="288191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sz="2400" dirty="0" smtClean="0"/>
              <a:t>Özellikle İnternet’in gelişmesi ile birlikte programlama dillerinin, yapılacak işe veya kullanılacak platforma göre değişik özellikler gösteren varyasyonları çıkmıştır. Bu durumda web teknolojisini izleyen ve İnternet üzerinde yazılım geliştirmek isteyen bir programcının </a:t>
            </a:r>
            <a:r>
              <a:rPr lang="tr-TR" sz="2400" dirty="0" err="1" smtClean="0"/>
              <a:t>javascript</a:t>
            </a:r>
            <a:r>
              <a:rPr lang="tr-TR" sz="2400" dirty="0" smtClean="0"/>
              <a:t>, </a:t>
            </a:r>
            <a:r>
              <a:rPr lang="tr-TR" sz="2400" dirty="0" err="1" smtClean="0"/>
              <a:t>vbscript</a:t>
            </a:r>
            <a:r>
              <a:rPr lang="tr-TR" sz="2400" dirty="0" smtClean="0"/>
              <a:t>, HTML gibi dilleri de bilmesi ve bu konularda kendini geliştirmesi de ayrı bir gereklilik olmuştur. </a:t>
            </a:r>
            <a:endParaRPr lang="tr-TR" sz="2400" dirty="0"/>
          </a:p>
        </p:txBody>
      </p:sp>
      <p:pic>
        <p:nvPicPr>
          <p:cNvPr id="1026" name="Picture 2" descr="robot ve yazÄ±lÄ±m ile ilgili gÃ¶rsel sonucu"/>
          <p:cNvPicPr>
            <a:picLocks noChangeAspect="1" noChangeArrowheads="1"/>
          </p:cNvPicPr>
          <p:nvPr/>
        </p:nvPicPr>
        <p:blipFill>
          <a:blip r:embed="rId2"/>
          <a:srcRect/>
          <a:stretch>
            <a:fillRect/>
          </a:stretch>
        </p:blipFill>
        <p:spPr bwMode="auto">
          <a:xfrm>
            <a:off x="2500298" y="4572008"/>
            <a:ext cx="4143404" cy="2117229"/>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Bazı Programlama Dilleri</a:t>
            </a:r>
            <a:endParaRPr lang="tr-TR" dirty="0"/>
          </a:p>
        </p:txBody>
      </p:sp>
      <p:sp>
        <p:nvSpPr>
          <p:cNvPr id="3" name="İçerik Yer Tutucusu 2"/>
          <p:cNvSpPr>
            <a:spLocks noGrp="1"/>
          </p:cNvSpPr>
          <p:nvPr>
            <p:ph idx="1"/>
          </p:nvPr>
        </p:nvSpPr>
        <p:spPr/>
        <p:txBody>
          <a:bodyPr/>
          <a:lstStyle/>
          <a:p>
            <a:pPr marL="118872" indent="0">
              <a:buNone/>
            </a:pPr>
            <a:r>
              <a:rPr lang="tr-TR" dirty="0" smtClean="0">
                <a:solidFill>
                  <a:srgbClr val="FF0000"/>
                </a:solidFill>
              </a:rPr>
              <a:t>Visual Basic</a:t>
            </a:r>
          </a:p>
          <a:p>
            <a:r>
              <a:rPr lang="tr-TR" sz="2400" dirty="0"/>
              <a:t>BASIC öğrenmesi ve yazılımları kolay olan bir dildir. Genelde amatörce ve hobi uğraşıları için kullanılmıştır. </a:t>
            </a:r>
            <a:endParaRPr lang="tr-TR" sz="2400" dirty="0" smtClean="0"/>
          </a:p>
          <a:p>
            <a:r>
              <a:rPr lang="tr-TR" sz="2400" dirty="0"/>
              <a:t>Kütüphane yönünde oldukça zayıftır</a:t>
            </a:r>
            <a:r>
              <a:rPr lang="tr-TR" sz="2400" dirty="0" smtClean="0"/>
              <a:t>.</a:t>
            </a:r>
          </a:p>
          <a:p>
            <a:endParaRPr lang="tr-TR" dirty="0">
              <a:solidFill>
                <a:srgbClr val="FF0000"/>
              </a:solidFill>
            </a:endParaRPr>
          </a:p>
        </p:txBody>
      </p:sp>
      <p:pic>
        <p:nvPicPr>
          <p:cNvPr id="1026" name="Picture 2" descr="İlgili resi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3568" y="3573016"/>
            <a:ext cx="2470871" cy="2448272"/>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visual basic ile ilgili gö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39952" y="3573016"/>
            <a:ext cx="4047508" cy="30963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35268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Bazı Programlama Dilleri</a:t>
            </a:r>
          </a:p>
        </p:txBody>
      </p:sp>
      <p:sp>
        <p:nvSpPr>
          <p:cNvPr id="3" name="İçerik Yer Tutucusu 2"/>
          <p:cNvSpPr>
            <a:spLocks noGrp="1"/>
          </p:cNvSpPr>
          <p:nvPr>
            <p:ph idx="1"/>
          </p:nvPr>
        </p:nvSpPr>
        <p:spPr/>
        <p:txBody>
          <a:bodyPr>
            <a:normAutofit/>
          </a:bodyPr>
          <a:lstStyle/>
          <a:p>
            <a:pPr marL="118872" indent="0">
              <a:buNone/>
            </a:pPr>
            <a:r>
              <a:rPr lang="tr-TR" sz="1800" dirty="0" smtClean="0">
                <a:solidFill>
                  <a:srgbClr val="FF0000"/>
                </a:solidFill>
              </a:rPr>
              <a:t>C ve C++</a:t>
            </a:r>
          </a:p>
          <a:p>
            <a:r>
              <a:rPr lang="tr-TR" sz="2000" dirty="0" smtClean="0"/>
              <a:t>En çok kullanılan programlama dillerindendir</a:t>
            </a:r>
            <a:r>
              <a:rPr lang="tr-TR" sz="2000" dirty="0" smtClean="0"/>
              <a:t>.</a:t>
            </a:r>
            <a:r>
              <a:rPr lang="tr-TR" sz="2000" dirty="0" smtClean="0"/>
              <a:t> Öğrenilmesi zaman almasına rağmen oldukça kullanışlı ve esnek yapısı ile adından yıllarca bahsettirmiş, bilgisayar programcılığının temel dillerinden biridir. C ile bilgisayarınıza bir sistem yazmaktan bir oyun yazmaya kadar her türlü işlem yapılabilir. Bu özelliği sayesinde kullanım alanı çok geniş olan bir dildir.</a:t>
            </a:r>
            <a:endParaRPr lang="tr-TR" sz="2000" dirty="0"/>
          </a:p>
        </p:txBody>
      </p:sp>
      <p:pic>
        <p:nvPicPr>
          <p:cNvPr id="2050" name="Picture 2" descr="c++ ile ilgili görsel sonucu"/>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28662" y="4500570"/>
            <a:ext cx="3429000" cy="1838325"/>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 ile ilgili gö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0628" y="3929066"/>
            <a:ext cx="3643338" cy="24148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34244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Bazı Programlama Dilleri</a:t>
            </a:r>
          </a:p>
        </p:txBody>
      </p:sp>
      <p:sp>
        <p:nvSpPr>
          <p:cNvPr id="3" name="İçerik Yer Tutucusu 2"/>
          <p:cNvSpPr>
            <a:spLocks noGrp="1"/>
          </p:cNvSpPr>
          <p:nvPr>
            <p:ph idx="1"/>
          </p:nvPr>
        </p:nvSpPr>
        <p:spPr/>
        <p:txBody>
          <a:bodyPr>
            <a:normAutofit/>
          </a:bodyPr>
          <a:lstStyle/>
          <a:p>
            <a:pPr marL="118872" indent="0">
              <a:buNone/>
            </a:pPr>
            <a:r>
              <a:rPr lang="tr-TR" sz="2400" dirty="0" err="1" smtClean="0">
                <a:solidFill>
                  <a:srgbClr val="FF0000"/>
                </a:solidFill>
              </a:rPr>
              <a:t>Delphi</a:t>
            </a:r>
            <a:endParaRPr lang="tr-TR" sz="2400" dirty="0" smtClean="0">
              <a:solidFill>
                <a:srgbClr val="FF0000"/>
              </a:solidFill>
            </a:endParaRPr>
          </a:p>
          <a:p>
            <a:r>
              <a:rPr lang="tr-TR" sz="2400" dirty="0" smtClean="0"/>
              <a:t>Visual Basic kadar kolaydır.</a:t>
            </a:r>
          </a:p>
          <a:p>
            <a:r>
              <a:rPr lang="tr-TR" sz="2400" dirty="0"/>
              <a:t>Diğer programlama dillerine oranla bileşen kütüphanesi çok daha zengindir</a:t>
            </a:r>
            <a:r>
              <a:rPr lang="tr-TR" sz="2400" dirty="0" smtClean="0"/>
              <a:t>. </a:t>
            </a:r>
            <a:r>
              <a:rPr lang="tr-TR" sz="2400" dirty="0" smtClean="0"/>
              <a:t>Öğreniminin kolay oluşu ve genellikle üniversitelerde </a:t>
            </a:r>
            <a:r>
              <a:rPr lang="tr-TR" sz="2400" dirty="0" err="1" smtClean="0"/>
              <a:t>Pascal</a:t>
            </a:r>
            <a:r>
              <a:rPr lang="tr-TR" sz="2400" dirty="0" smtClean="0"/>
              <a:t> eğitiminin ağırlıklı verilmesi nedenleriyle çoğu bilgisayar programlama öğrencisinin tercih ettiği bir dildir. Görsel programlama özelliği taşır.</a:t>
            </a:r>
            <a:endParaRPr lang="tr-TR" sz="2400" dirty="0"/>
          </a:p>
        </p:txBody>
      </p:sp>
      <p:pic>
        <p:nvPicPr>
          <p:cNvPr id="3074" name="Picture 2" descr="delphi 7 ile ilgili görsel sonucu"/>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57224" y="4643446"/>
            <a:ext cx="2461382" cy="1911674"/>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delphi 7 ile ilgili gö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29124" y="4572008"/>
            <a:ext cx="3370024" cy="19389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24314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Bazı Programlama Dilleri</a:t>
            </a:r>
          </a:p>
        </p:txBody>
      </p:sp>
      <p:sp>
        <p:nvSpPr>
          <p:cNvPr id="3" name="İçerik Yer Tutucusu 2"/>
          <p:cNvSpPr>
            <a:spLocks noGrp="1"/>
          </p:cNvSpPr>
          <p:nvPr>
            <p:ph idx="1"/>
          </p:nvPr>
        </p:nvSpPr>
        <p:spPr/>
        <p:txBody>
          <a:bodyPr/>
          <a:lstStyle/>
          <a:p>
            <a:pPr marL="118872" indent="0">
              <a:buNone/>
            </a:pPr>
            <a:r>
              <a:rPr lang="tr-TR" dirty="0" smtClean="0">
                <a:solidFill>
                  <a:srgbClr val="FF0000"/>
                </a:solidFill>
              </a:rPr>
              <a:t>Fortran</a:t>
            </a:r>
          </a:p>
          <a:p>
            <a:r>
              <a:rPr lang="tr-TR" sz="2400" dirty="0"/>
              <a:t>Karmaşık aritmetik işlemlerinin gerçekleştirilmesi matematik gösterimlerin ve işlemlerin yapılabilmesi nedeniyle mühendislik ve bilimsel çalışmalarda kullanılmaktadır.</a:t>
            </a:r>
            <a:r>
              <a:rPr lang="tr-TR" dirty="0"/>
              <a:t/>
            </a:r>
            <a:br>
              <a:rPr lang="tr-TR" dirty="0"/>
            </a:br>
            <a:endParaRPr lang="tr-TR" dirty="0"/>
          </a:p>
        </p:txBody>
      </p:sp>
      <p:pic>
        <p:nvPicPr>
          <p:cNvPr id="4098" name="Picture 2" descr="fortran ile ilgili görsel sonucu"/>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60032" y="3753037"/>
            <a:ext cx="4056634" cy="2952328"/>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İlgili resim"/>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1560" y="4000475"/>
            <a:ext cx="3724275" cy="24574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56226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Bazı Programlama Dilleri</a:t>
            </a:r>
            <a:endParaRPr lang="tr-TR" dirty="0"/>
          </a:p>
        </p:txBody>
      </p:sp>
      <p:sp>
        <p:nvSpPr>
          <p:cNvPr id="3" name="2 İçerik Yer Tutucusu"/>
          <p:cNvSpPr>
            <a:spLocks noGrp="1"/>
          </p:cNvSpPr>
          <p:nvPr>
            <p:ph idx="1"/>
          </p:nvPr>
        </p:nvSpPr>
        <p:spPr/>
        <p:txBody>
          <a:bodyPr/>
          <a:lstStyle/>
          <a:p>
            <a:r>
              <a:rPr lang="tr-TR" b="1" i="1" dirty="0" smtClean="0"/>
              <a:t>VB.NET</a:t>
            </a:r>
          </a:p>
          <a:p>
            <a:r>
              <a:rPr lang="tr-TR" dirty="0" smtClean="0"/>
              <a:t>Nesneye dayalı bir dildir. </a:t>
            </a:r>
            <a:r>
              <a:rPr lang="tr-TR" dirty="0" err="1" smtClean="0"/>
              <a:t>VisualBasic</a:t>
            </a:r>
            <a:r>
              <a:rPr lang="tr-TR" dirty="0" smtClean="0"/>
              <a:t>(VB) teki </a:t>
            </a:r>
            <a:r>
              <a:rPr lang="tr-TR" dirty="0" err="1" smtClean="0"/>
              <a:t>biçok</a:t>
            </a:r>
            <a:r>
              <a:rPr lang="tr-TR" dirty="0" smtClean="0"/>
              <a:t> özellik bu dilde yeniden yapılandırılarak değişmiştir. Yapısına bakılırsa VB den ayrı yeni bir dil geliştirilmiş denilebilir. Eklenen bazı özellikler ile VB de yapılamayan birçok işlem artık yapılabilmektedir</a:t>
            </a: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Bazı Programlama Dilleri</a:t>
            </a:r>
            <a:endParaRPr lang="tr-TR" dirty="0"/>
          </a:p>
        </p:txBody>
      </p:sp>
      <p:sp>
        <p:nvSpPr>
          <p:cNvPr id="3" name="2 İçerik Yer Tutucusu"/>
          <p:cNvSpPr>
            <a:spLocks noGrp="1"/>
          </p:cNvSpPr>
          <p:nvPr>
            <p:ph idx="1"/>
          </p:nvPr>
        </p:nvSpPr>
        <p:spPr/>
        <p:txBody>
          <a:bodyPr>
            <a:normAutofit fontScale="85000" lnSpcReduction="20000"/>
          </a:bodyPr>
          <a:lstStyle/>
          <a:p>
            <a:r>
              <a:rPr lang="tr-TR" b="1" i="1" u="sng" dirty="0" smtClean="0"/>
              <a:t>Java</a:t>
            </a:r>
          </a:p>
          <a:p>
            <a:r>
              <a:rPr lang="tr-TR" dirty="0" smtClean="0"/>
              <a:t>İnternet programcılığı, esnek programlama mimarileri, OOP gibi konularda söylenmesi gereken önemli bir nokta; Java dilinin, programlama dünyasına getirdiği önemli bir yeniliktir. Bu yenilik platformdan yani işletim sisteminden bağımsız olarak her sistemde çalışabilen programların yazılabilmesidir. İleriye yönelik bir bakış açısı ile bakıldığında cep bilgisayarlarının, kablosuz cihazların, cep telefonlarının sıklıkla kullanılacağı ve artık PC döneminin kapanmaya başladığı düşünülürse birçok cihazda çalışabilecek programların yazılmasının ne derece önemli olduğu anlaşılabilir. </a:t>
            </a:r>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Bazı Programlama Dilleri</a:t>
            </a:r>
            <a:endParaRPr lang="tr-TR" dirty="0"/>
          </a:p>
        </p:txBody>
      </p:sp>
      <p:sp>
        <p:nvSpPr>
          <p:cNvPr id="3" name="2 İçerik Yer Tutucusu"/>
          <p:cNvSpPr>
            <a:spLocks noGrp="1"/>
          </p:cNvSpPr>
          <p:nvPr>
            <p:ph idx="1"/>
          </p:nvPr>
        </p:nvSpPr>
        <p:spPr/>
        <p:txBody>
          <a:bodyPr>
            <a:normAutofit fontScale="92500" lnSpcReduction="20000"/>
          </a:bodyPr>
          <a:lstStyle/>
          <a:p>
            <a:r>
              <a:rPr lang="tr-TR" b="1" i="1" u="sng" dirty="0" smtClean="0"/>
              <a:t>Java</a:t>
            </a:r>
          </a:p>
          <a:p>
            <a:r>
              <a:rPr lang="tr-TR" dirty="0" smtClean="0"/>
              <a:t>Java, son yıllarda programlama dünyasına gelmiş en iyi programlama araçlarından biridir ve yeni çıkacak programlama dillerinin çoğu Java’nın birçok özelliğinden esinlenmektedir.</a:t>
            </a:r>
            <a:br>
              <a:rPr lang="tr-TR" dirty="0" smtClean="0"/>
            </a:br>
            <a:r>
              <a:rPr lang="tr-TR" dirty="0" smtClean="0"/>
              <a:t>Java, nesneye yönelik dillerdendir. Son yıllarda geliştirilmiş bir dil olup modern ve yenlikçi altyapısı, görsel özellikleri ve sürekli gelişen kütüphane (</a:t>
            </a:r>
            <a:r>
              <a:rPr lang="tr-TR" dirty="0" err="1" smtClean="0"/>
              <a:t>library</a:t>
            </a:r>
            <a:r>
              <a:rPr lang="tr-TR" dirty="0" smtClean="0"/>
              <a:t>) desteği ile gün geçtikçe kullanımı artan bir dil olmuştur. Java dili platform bağımsızlığı özelliği ile hemen hemen her alanda kullanılabilen esnek ve güçlü bir dildir.</a:t>
            </a: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Program Nedir?</a:t>
            </a:r>
            <a:endParaRPr lang="tr-TR" dirty="0"/>
          </a:p>
        </p:txBody>
      </p:sp>
      <p:sp>
        <p:nvSpPr>
          <p:cNvPr id="3" name="2 İçerik Yer Tutucusu"/>
          <p:cNvSpPr>
            <a:spLocks noGrp="1"/>
          </p:cNvSpPr>
          <p:nvPr>
            <p:ph idx="1"/>
          </p:nvPr>
        </p:nvSpPr>
        <p:spPr>
          <a:xfrm>
            <a:off x="500034" y="2214554"/>
            <a:ext cx="4143404" cy="3214710"/>
          </a:xfrm>
        </p:spPr>
        <p:txBody>
          <a:bodyPr/>
          <a:lstStyle/>
          <a:p>
            <a:r>
              <a:rPr lang="tr-TR" b="1" dirty="0" smtClean="0"/>
              <a:t>Program</a:t>
            </a:r>
            <a:r>
              <a:rPr lang="tr-TR" dirty="0" smtClean="0"/>
              <a:t>, bilgisayarın belli bir işi yapması için tasarlanmış komutlar bütünüdür.</a:t>
            </a:r>
            <a:endParaRPr lang="tr-TR" dirty="0"/>
          </a:p>
        </p:txBody>
      </p:sp>
      <p:pic>
        <p:nvPicPr>
          <p:cNvPr id="4" name="Picture 2" descr="http://www.ictcommunityportal.com/wp-content/uploads/2013/04/Computer-Softwar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43504" y="2143116"/>
            <a:ext cx="3200400" cy="320040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Bazı Programlama Dilleri</a:t>
            </a:r>
            <a:endParaRPr lang="tr-TR" dirty="0"/>
          </a:p>
        </p:txBody>
      </p:sp>
      <p:sp>
        <p:nvSpPr>
          <p:cNvPr id="3" name="2 İçerik Yer Tutucusu"/>
          <p:cNvSpPr>
            <a:spLocks noGrp="1"/>
          </p:cNvSpPr>
          <p:nvPr>
            <p:ph idx="1"/>
          </p:nvPr>
        </p:nvSpPr>
        <p:spPr/>
        <p:txBody>
          <a:bodyPr/>
          <a:lstStyle/>
          <a:p>
            <a:r>
              <a:rPr lang="tr-TR" dirty="0" smtClean="0"/>
              <a:t>PHP</a:t>
            </a:r>
          </a:p>
          <a:p>
            <a:r>
              <a:rPr lang="tr-TR" dirty="0" smtClean="0"/>
              <a:t>PHP bir web programlama dilidir. Aynı zamanda bir </a:t>
            </a:r>
            <a:r>
              <a:rPr lang="tr-TR" dirty="0" err="1" smtClean="0"/>
              <a:t>script</a:t>
            </a:r>
            <a:r>
              <a:rPr lang="tr-TR" dirty="0" smtClean="0"/>
              <a:t> türüdür. PHP ile veritabanlarını yönetebilirsiniz.</a:t>
            </a:r>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Bazı Programlama Dilleri</a:t>
            </a:r>
            <a:endParaRPr lang="tr-TR" dirty="0"/>
          </a:p>
        </p:txBody>
      </p:sp>
      <p:sp>
        <p:nvSpPr>
          <p:cNvPr id="3" name="2 İçerik Yer Tutucusu"/>
          <p:cNvSpPr>
            <a:spLocks noGrp="1"/>
          </p:cNvSpPr>
          <p:nvPr>
            <p:ph idx="1"/>
          </p:nvPr>
        </p:nvSpPr>
        <p:spPr/>
        <p:txBody>
          <a:bodyPr>
            <a:normAutofit/>
          </a:bodyPr>
          <a:lstStyle/>
          <a:p>
            <a:r>
              <a:rPr lang="tr-TR" sz="2400" b="1" dirty="0" err="1" smtClean="0"/>
              <a:t>Go</a:t>
            </a:r>
            <a:r>
              <a:rPr lang="tr-TR" sz="2400" b="1" dirty="0" smtClean="0"/>
              <a:t> Programlama </a:t>
            </a:r>
            <a:r>
              <a:rPr lang="tr-TR" sz="2400" b="1" dirty="0" smtClean="0"/>
              <a:t>Dili</a:t>
            </a:r>
          </a:p>
          <a:p>
            <a:r>
              <a:rPr lang="tr-TR" sz="2400" dirty="0" smtClean="0"/>
              <a:t>Yine </a:t>
            </a:r>
            <a:r>
              <a:rPr lang="tr-TR" sz="2400" dirty="0" err="1" smtClean="0"/>
              <a:t>Google</a:t>
            </a:r>
            <a:r>
              <a:rPr lang="tr-TR" sz="2400" dirty="0" smtClean="0"/>
              <a:t> ortaya farkını koyarak kendi programlama dilini yaratmayı başardı. </a:t>
            </a:r>
            <a:r>
              <a:rPr lang="tr-TR" sz="2400" dirty="0" err="1" smtClean="0"/>
              <a:t>Go</a:t>
            </a:r>
            <a:r>
              <a:rPr lang="tr-TR" sz="2400" dirty="0" smtClean="0"/>
              <a:t> programlama dili birçok dilden esinlenerek oluşturulmuş bir dildir. Açık kaynak kodlu bir dildir ve </a:t>
            </a:r>
            <a:r>
              <a:rPr lang="tr-TR" sz="2400" dirty="0" err="1" smtClean="0"/>
              <a:t>Google</a:t>
            </a:r>
            <a:r>
              <a:rPr lang="tr-TR" sz="2400" dirty="0" smtClean="0"/>
              <a:t> algoritmalarında </a:t>
            </a:r>
            <a:r>
              <a:rPr lang="tr-TR" sz="2400" dirty="0" err="1" smtClean="0"/>
              <a:t>Go</a:t>
            </a:r>
            <a:r>
              <a:rPr lang="tr-TR" sz="2400" dirty="0" smtClean="0"/>
              <a:t> dilini kullanmaktadır. Eğer </a:t>
            </a:r>
            <a:r>
              <a:rPr lang="tr-TR" sz="2400" dirty="0" err="1" smtClean="0"/>
              <a:t>Google’da</a:t>
            </a:r>
            <a:r>
              <a:rPr lang="tr-TR" sz="2400" dirty="0" smtClean="0"/>
              <a:t> çalışan bir geliştirici olmak istiyorsanız </a:t>
            </a:r>
            <a:r>
              <a:rPr lang="tr-TR" sz="2400" dirty="0" err="1" smtClean="0"/>
              <a:t>Go</a:t>
            </a:r>
            <a:r>
              <a:rPr lang="tr-TR" sz="2400" dirty="0" smtClean="0"/>
              <a:t> dilini bilmek size avantaj sağlayacaktır. Aynı zamanda C kodlama dilini bilenlerin </a:t>
            </a:r>
            <a:r>
              <a:rPr lang="tr-TR" sz="2400" dirty="0" err="1" smtClean="0"/>
              <a:t>syntax</a:t>
            </a:r>
            <a:r>
              <a:rPr lang="tr-TR" sz="2400" dirty="0" smtClean="0"/>
              <a:t> çözmesi uzun zamanını almayacaktır.</a:t>
            </a:r>
          </a:p>
          <a:p>
            <a:endParaRPr lang="tr-TR" sz="2400" dirty="0"/>
          </a:p>
        </p:txBody>
      </p:sp>
      <p:pic>
        <p:nvPicPr>
          <p:cNvPr id="54274" name="Picture 2" descr="go programlama dili ile ilgili gÃ¶rsel sonucu"/>
          <p:cNvPicPr>
            <a:picLocks noChangeAspect="1" noChangeArrowheads="1"/>
          </p:cNvPicPr>
          <p:nvPr/>
        </p:nvPicPr>
        <p:blipFill>
          <a:blip r:embed="rId2"/>
          <a:srcRect/>
          <a:stretch>
            <a:fillRect/>
          </a:stretch>
        </p:blipFill>
        <p:spPr bwMode="auto">
          <a:xfrm>
            <a:off x="2857488" y="4848806"/>
            <a:ext cx="3571900" cy="2009194"/>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Bazı Programlama Dilleri</a:t>
            </a:r>
            <a:endParaRPr lang="tr-TR" dirty="0"/>
          </a:p>
        </p:txBody>
      </p:sp>
      <p:sp>
        <p:nvSpPr>
          <p:cNvPr id="3" name="2 İçerik Yer Tutucusu"/>
          <p:cNvSpPr>
            <a:spLocks noGrp="1"/>
          </p:cNvSpPr>
          <p:nvPr>
            <p:ph idx="1"/>
          </p:nvPr>
        </p:nvSpPr>
        <p:spPr/>
        <p:txBody>
          <a:bodyPr>
            <a:normAutofit/>
          </a:bodyPr>
          <a:lstStyle/>
          <a:p>
            <a:r>
              <a:rPr lang="tr-TR" sz="2400" dirty="0" smtClean="0"/>
              <a:t>Swift Programlama Dili</a:t>
            </a:r>
          </a:p>
          <a:p>
            <a:r>
              <a:rPr lang="tr-TR" sz="2400" dirty="0" err="1" smtClean="0"/>
              <a:t>Apple’ın</a:t>
            </a:r>
            <a:r>
              <a:rPr lang="tr-TR" sz="2400" dirty="0" smtClean="0"/>
              <a:t> kullandığı MAC OS ve İOS sürümlerini geliştirmeye yarayan nesne yönelimli programlama dilidir. Swift, C tabanlı bir programlama dilidir. Eğer Swift öğrenmek istiyorsanız </a:t>
            </a:r>
            <a:r>
              <a:rPr lang="tr-TR" sz="2400" dirty="0" err="1" smtClean="0"/>
              <a:t>Apple</a:t>
            </a:r>
            <a:r>
              <a:rPr lang="tr-TR" sz="2400" dirty="0" smtClean="0"/>
              <a:t> ürünlerini kullanmalısınız yoksa yazdığınız programları test edecek bir platform bulamazsınız. Ve Swifti çok iyi öğrenirseniz </a:t>
            </a:r>
            <a:r>
              <a:rPr lang="tr-TR" sz="2400" dirty="0" err="1" smtClean="0"/>
              <a:t>Apple’da</a:t>
            </a:r>
            <a:r>
              <a:rPr lang="tr-TR" sz="2400" dirty="0" smtClean="0"/>
              <a:t> geliştirici olarak çalışabilirsiniz.</a:t>
            </a:r>
            <a:endParaRPr lang="tr-TR" sz="2400" dirty="0"/>
          </a:p>
        </p:txBody>
      </p:sp>
      <p:pic>
        <p:nvPicPr>
          <p:cNvPr id="53250" name="Picture 2" descr="swift dili ile ilgili gÃ¶rsel sonucu"/>
          <p:cNvPicPr>
            <a:picLocks noChangeAspect="1" noChangeArrowheads="1"/>
          </p:cNvPicPr>
          <p:nvPr/>
        </p:nvPicPr>
        <p:blipFill>
          <a:blip r:embed="rId2"/>
          <a:srcRect/>
          <a:stretch>
            <a:fillRect/>
          </a:stretch>
        </p:blipFill>
        <p:spPr bwMode="auto">
          <a:xfrm>
            <a:off x="2071670" y="4572008"/>
            <a:ext cx="3571900" cy="2000264"/>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Hazırlayan</a:t>
            </a:r>
            <a:endParaRPr lang="tr-TR" dirty="0"/>
          </a:p>
        </p:txBody>
      </p:sp>
      <p:sp>
        <p:nvSpPr>
          <p:cNvPr id="3" name="2 İçerik Yer Tutucusu"/>
          <p:cNvSpPr>
            <a:spLocks noGrp="1"/>
          </p:cNvSpPr>
          <p:nvPr>
            <p:ph idx="1"/>
          </p:nvPr>
        </p:nvSpPr>
        <p:spPr/>
        <p:txBody>
          <a:bodyPr/>
          <a:lstStyle/>
          <a:p>
            <a:r>
              <a:rPr lang="tr-TR" dirty="0" smtClean="0"/>
              <a:t>Burcu Kayalar</a:t>
            </a:r>
          </a:p>
          <a:p>
            <a:r>
              <a:rPr lang="tr-TR" dirty="0" smtClean="0"/>
              <a:t>Bilişim Teknolojileri Öğretmeni</a:t>
            </a: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Programlama Dili Nedir?</a:t>
            </a:r>
            <a:endParaRPr lang="tr-TR" dirty="0"/>
          </a:p>
        </p:txBody>
      </p:sp>
      <p:sp>
        <p:nvSpPr>
          <p:cNvPr id="3" name="2 İçerik Yer Tutucusu"/>
          <p:cNvSpPr>
            <a:spLocks noGrp="1"/>
          </p:cNvSpPr>
          <p:nvPr>
            <p:ph idx="1"/>
          </p:nvPr>
        </p:nvSpPr>
        <p:spPr>
          <a:xfrm>
            <a:off x="357158" y="1775191"/>
            <a:ext cx="8286808" cy="4625609"/>
          </a:xfrm>
        </p:spPr>
        <p:txBody>
          <a:bodyPr>
            <a:normAutofit/>
          </a:bodyPr>
          <a:lstStyle/>
          <a:p>
            <a:r>
              <a:rPr lang="tr-TR" sz="2800" b="1" dirty="0" smtClean="0"/>
              <a:t>Programlama dili</a:t>
            </a:r>
            <a:r>
              <a:rPr lang="tr-TR" sz="2800" dirty="0" smtClean="0"/>
              <a:t>, bir programın oluşturulmasında kullanılan komutlar, tanımlar ve kuralların belirtildiği programlama araçlarıdır.</a:t>
            </a:r>
          </a:p>
          <a:p>
            <a:endParaRPr lang="tr-TR" sz="2800" dirty="0" smtClean="0"/>
          </a:p>
          <a:p>
            <a:r>
              <a:rPr lang="tr-TR" sz="2800" dirty="0" smtClean="0"/>
              <a:t>Programlama dilleri, bilgisayara neyi, ne zaman, nasıl yapacağını belirten deyim ve komutlar içerir.</a:t>
            </a:r>
          </a:p>
          <a:p>
            <a:endParaRPr lang="tr-TR" sz="2800" dirty="0" smtClean="0"/>
          </a:p>
          <a:p>
            <a:r>
              <a:rPr lang="tr-TR" sz="2800" dirty="0" smtClean="0"/>
              <a:t>Yazılımlar, programlama dilleri kullanılarak oluşturulur.</a:t>
            </a:r>
            <a:endParaRPr lang="tr-T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Popüler Programlama Dilleri</a:t>
            </a:r>
            <a:endParaRPr lang="tr-TR" dirty="0"/>
          </a:p>
        </p:txBody>
      </p:sp>
      <p:sp>
        <p:nvSpPr>
          <p:cNvPr id="3" name="2 İçerik Yer Tutucusu"/>
          <p:cNvSpPr>
            <a:spLocks noGrp="1"/>
          </p:cNvSpPr>
          <p:nvPr>
            <p:ph idx="1"/>
          </p:nvPr>
        </p:nvSpPr>
        <p:spPr>
          <a:xfrm>
            <a:off x="285720" y="1946663"/>
            <a:ext cx="4857784" cy="4625609"/>
          </a:xfrm>
        </p:spPr>
        <p:txBody>
          <a:bodyPr>
            <a:normAutofit/>
          </a:bodyPr>
          <a:lstStyle/>
          <a:p>
            <a:r>
              <a:rPr lang="tr-TR" dirty="0" smtClean="0"/>
              <a:t>Java, C, C++(C </a:t>
            </a:r>
            <a:r>
              <a:rPr lang="tr-TR" dirty="0" err="1" smtClean="0"/>
              <a:t>Plus</a:t>
            </a:r>
            <a:r>
              <a:rPr lang="tr-TR" dirty="0" smtClean="0"/>
              <a:t> </a:t>
            </a:r>
            <a:r>
              <a:rPr lang="tr-TR" dirty="0" err="1" smtClean="0"/>
              <a:t>Plus</a:t>
            </a:r>
            <a:r>
              <a:rPr lang="tr-TR" dirty="0" smtClean="0"/>
              <a:t>), C#(C </a:t>
            </a:r>
            <a:r>
              <a:rPr lang="tr-TR" dirty="0" err="1" smtClean="0"/>
              <a:t>Sharp</a:t>
            </a:r>
            <a:r>
              <a:rPr lang="tr-TR" dirty="0" smtClean="0"/>
              <a:t>), </a:t>
            </a:r>
            <a:r>
              <a:rPr lang="tr-TR" dirty="0" err="1" smtClean="0"/>
              <a:t>Delphi</a:t>
            </a:r>
            <a:r>
              <a:rPr lang="tr-TR" dirty="0" smtClean="0"/>
              <a:t>, </a:t>
            </a:r>
            <a:r>
              <a:rPr lang="tr-TR" dirty="0" err="1" smtClean="0"/>
              <a:t>Pascal</a:t>
            </a:r>
            <a:r>
              <a:rPr lang="tr-TR" dirty="0" smtClean="0"/>
              <a:t>, </a:t>
            </a:r>
            <a:r>
              <a:rPr lang="tr-TR" dirty="0" err="1" smtClean="0"/>
              <a:t>Python</a:t>
            </a:r>
            <a:r>
              <a:rPr lang="tr-TR" dirty="0" smtClean="0"/>
              <a:t>, </a:t>
            </a:r>
            <a:r>
              <a:rPr lang="tr-TR" dirty="0" err="1" smtClean="0"/>
              <a:t>Visual</a:t>
            </a:r>
            <a:r>
              <a:rPr lang="tr-TR" dirty="0" smtClean="0"/>
              <a:t> </a:t>
            </a:r>
            <a:r>
              <a:rPr lang="tr-TR" dirty="0" err="1" smtClean="0"/>
              <a:t>Basic</a:t>
            </a:r>
            <a:r>
              <a:rPr lang="tr-TR" dirty="0" smtClean="0"/>
              <a:t>, </a:t>
            </a:r>
            <a:r>
              <a:rPr lang="tr-TR" dirty="0" err="1" smtClean="0"/>
              <a:t>Small</a:t>
            </a:r>
            <a:r>
              <a:rPr lang="tr-TR" dirty="0" smtClean="0"/>
              <a:t> </a:t>
            </a:r>
            <a:r>
              <a:rPr lang="tr-TR" dirty="0" err="1" smtClean="0"/>
              <a:t>Basic</a:t>
            </a:r>
            <a:r>
              <a:rPr lang="tr-TR" dirty="0" smtClean="0"/>
              <a:t>, VB.NET, </a:t>
            </a:r>
            <a:r>
              <a:rPr lang="tr-TR" dirty="0" err="1" smtClean="0"/>
              <a:t>Asp</a:t>
            </a:r>
            <a:r>
              <a:rPr lang="tr-TR" dirty="0" smtClean="0"/>
              <a:t>.Net, PHP gibi diller popüler olarak kullanılan programlama dilleridir. </a:t>
            </a:r>
            <a:endParaRPr lang="tr-TR" dirty="0"/>
          </a:p>
        </p:txBody>
      </p:sp>
      <p:pic>
        <p:nvPicPr>
          <p:cNvPr id="1026" name="Picture 2" descr="http://www.polatbuyukarslan.com/wp-content/uploads/bilgisayar_programlama_dilleri.jpg"/>
          <p:cNvPicPr>
            <a:picLocks noChangeAspect="1" noChangeArrowheads="1"/>
          </p:cNvPicPr>
          <p:nvPr/>
        </p:nvPicPr>
        <p:blipFill>
          <a:blip r:embed="rId2"/>
          <a:srcRect/>
          <a:stretch>
            <a:fillRect/>
          </a:stretch>
        </p:blipFill>
        <p:spPr bwMode="auto">
          <a:xfrm>
            <a:off x="5214942" y="2214554"/>
            <a:ext cx="3571900" cy="32945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Kullanım Alanları</a:t>
            </a:r>
            <a:endParaRPr lang="tr-TR" dirty="0"/>
          </a:p>
        </p:txBody>
      </p:sp>
      <p:sp>
        <p:nvSpPr>
          <p:cNvPr id="3" name="İçerik Yer Tutucusu 2"/>
          <p:cNvSpPr>
            <a:spLocks noGrp="1"/>
          </p:cNvSpPr>
          <p:nvPr>
            <p:ph idx="1"/>
          </p:nvPr>
        </p:nvSpPr>
        <p:spPr/>
        <p:txBody>
          <a:bodyPr/>
          <a:lstStyle/>
          <a:p>
            <a:pPr marL="118872" indent="0">
              <a:buNone/>
            </a:pPr>
            <a:r>
              <a:rPr lang="tr-TR" sz="2800" dirty="0" smtClean="0">
                <a:solidFill>
                  <a:srgbClr val="FF0000"/>
                </a:solidFill>
              </a:rPr>
              <a:t>1)Bilim </a:t>
            </a:r>
            <a:r>
              <a:rPr lang="tr-TR" sz="2800" dirty="0">
                <a:solidFill>
                  <a:srgbClr val="FF0000"/>
                </a:solidFill>
              </a:rPr>
              <a:t>ve Mühendislik Alanında</a:t>
            </a:r>
            <a:r>
              <a:rPr lang="tr-TR" sz="2800" dirty="0" smtClean="0">
                <a:solidFill>
                  <a:srgbClr val="FF0000"/>
                </a:solidFill>
              </a:rPr>
              <a:t>:</a:t>
            </a:r>
          </a:p>
          <a:p>
            <a:pPr marL="118872" indent="0">
              <a:buNone/>
            </a:pPr>
            <a:r>
              <a:rPr lang="tr-TR" sz="2800" dirty="0" smtClean="0"/>
              <a:t>Üniversitelerde </a:t>
            </a:r>
            <a:r>
              <a:rPr lang="tr-TR" sz="2800" dirty="0"/>
              <a:t>ve Bilim kuruluşlarında kullanılır</a:t>
            </a:r>
            <a:r>
              <a:rPr lang="tr-TR" sz="2800" dirty="0" smtClean="0"/>
              <a:t>.</a:t>
            </a:r>
          </a:p>
          <a:p>
            <a:pPr marL="118872" indent="0">
              <a:buNone/>
            </a:pPr>
            <a:r>
              <a:rPr lang="tr-TR" sz="2800" dirty="0">
                <a:solidFill>
                  <a:srgbClr val="FF0000"/>
                </a:solidFill>
              </a:rPr>
              <a:t>2)</a:t>
            </a:r>
            <a:r>
              <a:rPr lang="tr-TR" sz="2800" dirty="0" err="1">
                <a:solidFill>
                  <a:srgbClr val="FF0000"/>
                </a:solidFill>
              </a:rPr>
              <a:t>Veritabanı</a:t>
            </a:r>
            <a:r>
              <a:rPr lang="tr-TR" sz="2800" dirty="0">
                <a:solidFill>
                  <a:srgbClr val="FF0000"/>
                </a:solidFill>
              </a:rPr>
              <a:t> Kullanımında</a:t>
            </a:r>
            <a:r>
              <a:rPr lang="tr-TR" sz="2800" dirty="0" smtClean="0">
                <a:solidFill>
                  <a:srgbClr val="FF0000"/>
                </a:solidFill>
              </a:rPr>
              <a:t>:</a:t>
            </a:r>
          </a:p>
          <a:p>
            <a:pPr marL="118872" indent="0">
              <a:buNone/>
            </a:pPr>
            <a:r>
              <a:rPr lang="tr-TR" sz="2800" dirty="0" smtClean="0"/>
              <a:t>Personel </a:t>
            </a:r>
            <a:r>
              <a:rPr lang="tr-TR" sz="2800" dirty="0" err="1"/>
              <a:t>kayıtları,fabrika</a:t>
            </a:r>
            <a:r>
              <a:rPr lang="tr-TR" sz="2800" dirty="0"/>
              <a:t> stok veya depo denetimi gibi konularda kullanılır</a:t>
            </a:r>
            <a:r>
              <a:rPr lang="tr-TR" sz="2800" dirty="0" smtClean="0"/>
              <a:t>.</a:t>
            </a:r>
          </a:p>
          <a:p>
            <a:pPr marL="118872" indent="0">
              <a:buNone/>
            </a:pPr>
            <a:r>
              <a:rPr lang="tr-TR" sz="2800" dirty="0">
                <a:solidFill>
                  <a:srgbClr val="FF0000"/>
                </a:solidFill>
              </a:rPr>
              <a:t>3)Sistem </a:t>
            </a:r>
            <a:r>
              <a:rPr lang="tr-TR" sz="2800" dirty="0" smtClean="0">
                <a:solidFill>
                  <a:srgbClr val="FF0000"/>
                </a:solidFill>
              </a:rPr>
              <a:t>Programcılığında:</a:t>
            </a:r>
          </a:p>
          <a:p>
            <a:pPr marL="118872" indent="0">
              <a:buNone/>
            </a:pPr>
            <a:r>
              <a:rPr lang="tr-TR" sz="2800" dirty="0" smtClean="0"/>
              <a:t>İşletim </a:t>
            </a:r>
            <a:r>
              <a:rPr lang="tr-TR" sz="2800" dirty="0"/>
              <a:t>sistemleri ve sistem programlarının yazılımında kullanılır</a:t>
            </a:r>
            <a:r>
              <a:rPr lang="tr-TR" sz="2800" dirty="0" smtClean="0"/>
              <a:t>.</a:t>
            </a:r>
          </a:p>
          <a:p>
            <a:pPr marL="118872" indent="0">
              <a:buNone/>
            </a:pPr>
            <a:r>
              <a:rPr lang="tr-TR" sz="2800" dirty="0">
                <a:solidFill>
                  <a:srgbClr val="FF0000"/>
                </a:solidFill>
              </a:rPr>
              <a:t>4)Genel </a:t>
            </a:r>
            <a:r>
              <a:rPr lang="tr-TR" sz="2800">
                <a:solidFill>
                  <a:srgbClr val="FF0000"/>
                </a:solidFill>
              </a:rPr>
              <a:t>Amaçlı </a:t>
            </a:r>
            <a:r>
              <a:rPr lang="tr-TR" sz="2800" smtClean="0">
                <a:solidFill>
                  <a:srgbClr val="FF0000"/>
                </a:solidFill>
              </a:rPr>
              <a:t>Kullanım Alanlarında:</a:t>
            </a:r>
            <a:endParaRPr lang="tr-TR" sz="2800" dirty="0" smtClean="0">
              <a:solidFill>
                <a:srgbClr val="FF0000"/>
              </a:solidFill>
            </a:endParaRPr>
          </a:p>
          <a:p>
            <a:pPr marL="118872" indent="0">
              <a:buNone/>
            </a:pPr>
            <a:r>
              <a:rPr lang="tr-TR" sz="2800" dirty="0" smtClean="0"/>
              <a:t>Çeşitli </a:t>
            </a:r>
            <a:r>
              <a:rPr lang="tr-TR" sz="2800" dirty="0"/>
              <a:t>konularda uygulama geliştirmek için kullanılır.</a:t>
            </a:r>
          </a:p>
          <a:p>
            <a:pPr marL="118872" indent="0">
              <a:buNone/>
            </a:pPr>
            <a:endParaRPr lang="tr-TR" sz="2800" dirty="0"/>
          </a:p>
          <a:p>
            <a:pPr marL="118872" indent="0">
              <a:buNone/>
            </a:pPr>
            <a:endParaRPr lang="tr-TR" dirty="0"/>
          </a:p>
          <a:p>
            <a:pPr marL="118872" indent="0">
              <a:buNone/>
            </a:pPr>
            <a:endParaRPr lang="tr-TR" dirty="0"/>
          </a:p>
          <a:p>
            <a:endParaRPr lang="tr-TR" dirty="0"/>
          </a:p>
        </p:txBody>
      </p:sp>
    </p:spTree>
    <p:extLst>
      <p:ext uri="{BB962C8B-B14F-4D97-AF65-F5344CB8AC3E}">
        <p14:creationId xmlns:p14="http://schemas.microsoft.com/office/powerpoint/2010/main" xmlns="" val="196825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Örneğin; İki Sayının Toplamı</a:t>
            </a:r>
            <a:endParaRPr lang="tr-TR" dirty="0"/>
          </a:p>
        </p:txBody>
      </p:sp>
      <p:sp>
        <p:nvSpPr>
          <p:cNvPr id="3" name="İçerik Yer Tutucusu 2"/>
          <p:cNvSpPr>
            <a:spLocks noGrp="1"/>
          </p:cNvSpPr>
          <p:nvPr>
            <p:ph idx="1"/>
          </p:nvPr>
        </p:nvSpPr>
        <p:spPr/>
        <p:txBody>
          <a:bodyPr/>
          <a:lstStyle/>
          <a:p>
            <a:endParaRPr lang="tr-TR" dirty="0"/>
          </a:p>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xmlns="" val="3487720758"/>
              </p:ext>
            </p:extLst>
          </p:nvPr>
        </p:nvGraphicFramePr>
        <p:xfrm>
          <a:off x="683568" y="1916832"/>
          <a:ext cx="7272808" cy="4572000"/>
        </p:xfrm>
        <a:graphic>
          <a:graphicData uri="http://schemas.openxmlformats.org/drawingml/2006/table">
            <a:tbl>
              <a:tblPr firstRow="1" bandRow="1">
                <a:tableStyleId>{5C22544A-7EE6-4342-B048-85BDC9FD1C3A}</a:tableStyleId>
              </a:tblPr>
              <a:tblGrid>
                <a:gridCol w="3636404"/>
                <a:gridCol w="3636404"/>
              </a:tblGrid>
              <a:tr h="370840">
                <a:tc>
                  <a:txBody>
                    <a:bodyPr/>
                    <a:lstStyle/>
                    <a:p>
                      <a:r>
                        <a:rPr lang="tr-TR" sz="2400" dirty="0" smtClean="0"/>
                        <a:t>C Programlama Dili </a:t>
                      </a:r>
                      <a:endParaRPr lang="tr-TR"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dirty="0" smtClean="0"/>
                        <a:t>VB Programlama Dili</a:t>
                      </a:r>
                    </a:p>
                    <a:p>
                      <a:endParaRPr lang="tr-TR" sz="2400" dirty="0"/>
                    </a:p>
                  </a:txBody>
                  <a:tcPr/>
                </a:tc>
              </a:tr>
              <a:tr h="370840">
                <a:tc>
                  <a:txBody>
                    <a:bodyPr/>
                    <a:lstStyle/>
                    <a:p>
                      <a:r>
                        <a:rPr lang="tr-TR" sz="2400" dirty="0" smtClean="0">
                          <a:solidFill>
                            <a:srgbClr val="FF0000"/>
                          </a:solidFill>
                        </a:rPr>
                        <a:t>#</a:t>
                      </a:r>
                      <a:r>
                        <a:rPr lang="tr-TR" sz="2400" dirty="0" err="1" smtClean="0">
                          <a:solidFill>
                            <a:srgbClr val="FF0000"/>
                          </a:solidFill>
                        </a:rPr>
                        <a:t>include</a:t>
                      </a:r>
                      <a:r>
                        <a:rPr lang="tr-TR" sz="2400" dirty="0" smtClean="0">
                          <a:solidFill>
                            <a:srgbClr val="FF0000"/>
                          </a:solidFill>
                        </a:rPr>
                        <a:t>&lt;</a:t>
                      </a:r>
                      <a:r>
                        <a:rPr lang="tr-TR" sz="2400" dirty="0" err="1" smtClean="0">
                          <a:solidFill>
                            <a:srgbClr val="FF0000"/>
                          </a:solidFill>
                        </a:rPr>
                        <a:t>stdio.h</a:t>
                      </a:r>
                      <a:r>
                        <a:rPr lang="tr-TR" sz="2400" dirty="0" smtClean="0">
                          <a:solidFill>
                            <a:srgbClr val="FF0000"/>
                          </a:solidFill>
                        </a:rPr>
                        <a:t>&gt;</a:t>
                      </a:r>
                      <a:br>
                        <a:rPr lang="tr-TR" sz="2400" dirty="0" smtClean="0">
                          <a:solidFill>
                            <a:srgbClr val="FF0000"/>
                          </a:solidFill>
                        </a:rPr>
                      </a:br>
                      <a:r>
                        <a:rPr lang="tr-TR" sz="2400" dirty="0" err="1" smtClean="0">
                          <a:solidFill>
                            <a:srgbClr val="FF0000"/>
                          </a:solidFill>
                        </a:rPr>
                        <a:t>int</a:t>
                      </a:r>
                      <a:r>
                        <a:rPr lang="tr-TR" sz="2400" dirty="0" smtClean="0">
                          <a:solidFill>
                            <a:srgbClr val="FF0000"/>
                          </a:solidFill>
                        </a:rPr>
                        <a:t> main ()</a:t>
                      </a:r>
                      <a:br>
                        <a:rPr lang="tr-TR" sz="2400" dirty="0" smtClean="0">
                          <a:solidFill>
                            <a:srgbClr val="FF0000"/>
                          </a:solidFill>
                        </a:rPr>
                      </a:br>
                      <a:r>
                        <a:rPr lang="tr-TR" sz="2400" dirty="0" smtClean="0">
                          <a:solidFill>
                            <a:srgbClr val="FF0000"/>
                          </a:solidFill>
                        </a:rPr>
                        <a:t>{</a:t>
                      </a:r>
                      <a:br>
                        <a:rPr lang="tr-TR" sz="2400" dirty="0" smtClean="0">
                          <a:solidFill>
                            <a:srgbClr val="FF0000"/>
                          </a:solidFill>
                        </a:rPr>
                      </a:br>
                      <a:r>
                        <a:rPr lang="tr-TR" sz="2400" dirty="0" err="1" smtClean="0">
                          <a:solidFill>
                            <a:srgbClr val="FF0000"/>
                          </a:solidFill>
                        </a:rPr>
                        <a:t>int</a:t>
                      </a:r>
                      <a:r>
                        <a:rPr lang="tr-TR" sz="2400" dirty="0" smtClean="0">
                          <a:solidFill>
                            <a:srgbClr val="FF0000"/>
                          </a:solidFill>
                        </a:rPr>
                        <a:t> sayi1,sayi2;</a:t>
                      </a:r>
                      <a:br>
                        <a:rPr lang="tr-TR" sz="2400" dirty="0" smtClean="0">
                          <a:solidFill>
                            <a:srgbClr val="FF0000"/>
                          </a:solidFill>
                        </a:rPr>
                      </a:br>
                      <a:r>
                        <a:rPr lang="tr-TR" sz="2400" dirty="0" err="1" smtClean="0">
                          <a:solidFill>
                            <a:srgbClr val="FF0000"/>
                          </a:solidFill>
                        </a:rPr>
                        <a:t>printf</a:t>
                      </a:r>
                      <a:r>
                        <a:rPr lang="tr-TR" sz="2400" dirty="0" smtClean="0">
                          <a:solidFill>
                            <a:srgbClr val="FF0000"/>
                          </a:solidFill>
                        </a:rPr>
                        <a:t>("1. </a:t>
                      </a:r>
                      <a:r>
                        <a:rPr lang="tr-TR" sz="2400" dirty="0" err="1" smtClean="0">
                          <a:solidFill>
                            <a:srgbClr val="FF0000"/>
                          </a:solidFill>
                        </a:rPr>
                        <a:t>sayi</a:t>
                      </a:r>
                      <a:r>
                        <a:rPr lang="tr-TR" sz="2400" dirty="0" smtClean="0">
                          <a:solidFill>
                            <a:srgbClr val="FF0000"/>
                          </a:solidFill>
                        </a:rPr>
                        <a:t>");</a:t>
                      </a:r>
                      <a:br>
                        <a:rPr lang="tr-TR" sz="2400" dirty="0" smtClean="0">
                          <a:solidFill>
                            <a:srgbClr val="FF0000"/>
                          </a:solidFill>
                        </a:rPr>
                      </a:br>
                      <a:r>
                        <a:rPr lang="tr-TR" sz="2400" dirty="0" err="1" smtClean="0">
                          <a:solidFill>
                            <a:srgbClr val="FF0000"/>
                          </a:solidFill>
                        </a:rPr>
                        <a:t>scanf</a:t>
                      </a:r>
                      <a:r>
                        <a:rPr lang="tr-TR" sz="2400" dirty="0" smtClean="0">
                          <a:solidFill>
                            <a:srgbClr val="FF0000"/>
                          </a:solidFill>
                        </a:rPr>
                        <a:t>("%d",sayi1);</a:t>
                      </a:r>
                      <a:br>
                        <a:rPr lang="tr-TR" sz="2400" dirty="0" smtClean="0">
                          <a:solidFill>
                            <a:srgbClr val="FF0000"/>
                          </a:solidFill>
                        </a:rPr>
                      </a:br>
                      <a:r>
                        <a:rPr lang="tr-TR" sz="2400" dirty="0" err="1" smtClean="0">
                          <a:solidFill>
                            <a:srgbClr val="FF0000"/>
                          </a:solidFill>
                        </a:rPr>
                        <a:t>printf</a:t>
                      </a:r>
                      <a:r>
                        <a:rPr lang="tr-TR" sz="2400" dirty="0" smtClean="0">
                          <a:solidFill>
                            <a:srgbClr val="FF0000"/>
                          </a:solidFill>
                        </a:rPr>
                        <a:t>("2. </a:t>
                      </a:r>
                      <a:r>
                        <a:rPr lang="tr-TR" sz="2400" dirty="0" err="1" smtClean="0">
                          <a:solidFill>
                            <a:srgbClr val="FF0000"/>
                          </a:solidFill>
                        </a:rPr>
                        <a:t>sayi</a:t>
                      </a:r>
                      <a:r>
                        <a:rPr lang="tr-TR" sz="2400" dirty="0" smtClean="0">
                          <a:solidFill>
                            <a:srgbClr val="FF0000"/>
                          </a:solidFill>
                        </a:rPr>
                        <a:t>");</a:t>
                      </a:r>
                      <a:br>
                        <a:rPr lang="tr-TR" sz="2400" dirty="0" smtClean="0">
                          <a:solidFill>
                            <a:srgbClr val="FF0000"/>
                          </a:solidFill>
                        </a:rPr>
                      </a:br>
                      <a:r>
                        <a:rPr lang="tr-TR" sz="2400" dirty="0" err="1" smtClean="0">
                          <a:solidFill>
                            <a:srgbClr val="FF0000"/>
                          </a:solidFill>
                        </a:rPr>
                        <a:t>scanf</a:t>
                      </a:r>
                      <a:r>
                        <a:rPr lang="tr-TR" sz="2400" dirty="0" smtClean="0">
                          <a:solidFill>
                            <a:srgbClr val="FF0000"/>
                          </a:solidFill>
                        </a:rPr>
                        <a:t>("%d",sayi2);</a:t>
                      </a:r>
                      <a:br>
                        <a:rPr lang="tr-TR" sz="2400" dirty="0" smtClean="0">
                          <a:solidFill>
                            <a:srgbClr val="FF0000"/>
                          </a:solidFill>
                        </a:rPr>
                      </a:br>
                      <a:r>
                        <a:rPr lang="tr-TR" sz="2400" dirty="0" err="1" smtClean="0">
                          <a:solidFill>
                            <a:srgbClr val="FF0000"/>
                          </a:solidFill>
                        </a:rPr>
                        <a:t>return</a:t>
                      </a:r>
                      <a:r>
                        <a:rPr lang="tr-TR" sz="2400" dirty="0" smtClean="0">
                          <a:solidFill>
                            <a:srgbClr val="FF0000"/>
                          </a:solidFill>
                        </a:rPr>
                        <a:t> 0;</a:t>
                      </a:r>
                      <a:br>
                        <a:rPr lang="tr-TR" sz="2400" dirty="0" smtClean="0">
                          <a:solidFill>
                            <a:srgbClr val="FF0000"/>
                          </a:solidFill>
                        </a:rPr>
                      </a:br>
                      <a:r>
                        <a:rPr lang="tr-TR" sz="2400" dirty="0" smtClean="0">
                          <a:solidFill>
                            <a:srgbClr val="FF0000"/>
                          </a:solidFill>
                        </a:rPr>
                        <a:t>}</a:t>
                      </a:r>
                      <a:endParaRPr lang="tr-TR" sz="2400" dirty="0"/>
                    </a:p>
                  </a:txBody>
                  <a:tcPr/>
                </a:tc>
                <a:tc>
                  <a:txBody>
                    <a:bodyPr/>
                    <a:lstStyle/>
                    <a:p>
                      <a:r>
                        <a:rPr lang="en-US" sz="2400" dirty="0" smtClean="0">
                          <a:solidFill>
                            <a:srgbClr val="FF0000"/>
                          </a:solidFill>
                        </a:rPr>
                        <a:t>Private Sub</a:t>
                      </a:r>
                      <a:r>
                        <a:rPr lang="tr-TR" sz="2400" dirty="0" smtClean="0">
                          <a:solidFill>
                            <a:srgbClr val="FF0000"/>
                          </a:solidFill>
                        </a:rPr>
                        <a:t> </a:t>
                      </a:r>
                      <a:r>
                        <a:rPr lang="en-US" sz="2400" dirty="0" smtClean="0">
                          <a:solidFill>
                            <a:srgbClr val="FF0000"/>
                          </a:solidFill>
                        </a:rPr>
                        <a:t>Command1_Click()</a:t>
                      </a:r>
                      <a:br>
                        <a:rPr lang="en-US" sz="2400" dirty="0" smtClean="0">
                          <a:solidFill>
                            <a:srgbClr val="FF0000"/>
                          </a:solidFill>
                        </a:rPr>
                      </a:br>
                      <a:r>
                        <a:rPr lang="en-US" sz="2400" dirty="0" smtClean="0">
                          <a:solidFill>
                            <a:srgbClr val="FF0000"/>
                          </a:solidFill>
                        </a:rPr>
                        <a:t>Dim s1, s2 As Integer</a:t>
                      </a:r>
                      <a:br>
                        <a:rPr lang="en-US" sz="2400" dirty="0" smtClean="0">
                          <a:solidFill>
                            <a:srgbClr val="FF0000"/>
                          </a:solidFill>
                        </a:rPr>
                      </a:br>
                      <a:r>
                        <a:rPr lang="en-US" sz="2400" dirty="0" smtClean="0">
                          <a:solidFill>
                            <a:srgbClr val="FF0000"/>
                          </a:solidFill>
                        </a:rPr>
                        <a:t>s1 = Text1.Text</a:t>
                      </a:r>
                      <a:br>
                        <a:rPr lang="en-US" sz="2400" dirty="0" smtClean="0">
                          <a:solidFill>
                            <a:srgbClr val="FF0000"/>
                          </a:solidFill>
                        </a:rPr>
                      </a:br>
                      <a:r>
                        <a:rPr lang="en-US" sz="2400" dirty="0" smtClean="0">
                          <a:solidFill>
                            <a:srgbClr val="FF0000"/>
                          </a:solidFill>
                        </a:rPr>
                        <a:t>s2 = Text2.Text</a:t>
                      </a:r>
                      <a:br>
                        <a:rPr lang="en-US" sz="2400" dirty="0" smtClean="0">
                          <a:solidFill>
                            <a:srgbClr val="FF0000"/>
                          </a:solidFill>
                        </a:rPr>
                      </a:br>
                      <a:r>
                        <a:rPr lang="en-US" sz="2400" dirty="0" smtClean="0">
                          <a:solidFill>
                            <a:srgbClr val="FF0000"/>
                          </a:solidFill>
                        </a:rPr>
                        <a:t>Text3.Text = s1 + s2</a:t>
                      </a:r>
                      <a:br>
                        <a:rPr lang="en-US" sz="2400" dirty="0" smtClean="0">
                          <a:solidFill>
                            <a:srgbClr val="FF0000"/>
                          </a:solidFill>
                        </a:rPr>
                      </a:br>
                      <a:r>
                        <a:rPr lang="en-US" sz="2400" dirty="0" smtClean="0">
                          <a:solidFill>
                            <a:srgbClr val="FF0000"/>
                          </a:solidFill>
                        </a:rPr>
                        <a:t>End Sub</a:t>
                      </a:r>
                      <a:endParaRPr lang="tr-TR" sz="2400" dirty="0"/>
                    </a:p>
                  </a:txBody>
                  <a:tcPr/>
                </a:tc>
              </a:tr>
            </a:tbl>
          </a:graphicData>
        </a:graphic>
      </p:graphicFrame>
    </p:spTree>
    <p:extLst>
      <p:ext uri="{BB962C8B-B14F-4D97-AF65-F5344CB8AC3E}">
        <p14:creationId xmlns:p14="http://schemas.microsoft.com/office/powerpoint/2010/main" xmlns="" val="1439456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0" dirty="0" smtClean="0"/>
              <a:t>Programlama Dillerinin Bazı </a:t>
            </a:r>
            <a:r>
              <a:rPr lang="tr-TR" b="0" dirty="0" smtClean="0"/>
              <a:t>Özellikleri</a:t>
            </a:r>
            <a:endParaRPr lang="tr-TR" dirty="0"/>
          </a:p>
        </p:txBody>
      </p:sp>
      <p:sp>
        <p:nvSpPr>
          <p:cNvPr id="3" name="2 İçerik Yer Tutucusu"/>
          <p:cNvSpPr>
            <a:spLocks noGrp="1"/>
          </p:cNvSpPr>
          <p:nvPr>
            <p:ph idx="1"/>
          </p:nvPr>
        </p:nvSpPr>
        <p:spPr/>
        <p:txBody>
          <a:bodyPr>
            <a:normAutofit fontScale="77500" lnSpcReduction="20000"/>
          </a:bodyPr>
          <a:lstStyle/>
          <a:p>
            <a:r>
              <a:rPr lang="tr-TR" b="1" dirty="0" smtClean="0"/>
              <a:t>İfade gücü: </a:t>
            </a:r>
            <a:r>
              <a:rPr lang="tr-TR" dirty="0" smtClean="0"/>
              <a:t>Dili kullanırken gerçek ifadelerin kullanılması ile ilgilidir. Örneğin bir matematikçi ve kimyacı kodlama yaparken kullandığı işaretleri ve terimleri kullanmak isteyecektir.</a:t>
            </a:r>
            <a:br>
              <a:rPr lang="tr-TR" dirty="0" smtClean="0"/>
            </a:br>
            <a:r>
              <a:rPr lang="tr-TR" dirty="0" smtClean="0"/>
              <a:t/>
            </a:r>
            <a:br>
              <a:rPr lang="tr-TR" dirty="0" smtClean="0"/>
            </a:br>
            <a:r>
              <a:rPr lang="tr-TR" b="1" dirty="0" smtClean="0"/>
              <a:t>Veri Türleri ve Yapıları</a:t>
            </a:r>
            <a:r>
              <a:rPr lang="tr-TR" dirty="0" smtClean="0"/>
              <a:t>: Ön tanımlı değişken türlerinin fazla ve ihtiyaçları karşılaması, bir dilden beklenen bir özelliktir.</a:t>
            </a:r>
            <a:br>
              <a:rPr lang="tr-TR" dirty="0" smtClean="0"/>
            </a:br>
            <a:r>
              <a:rPr lang="tr-TR" dirty="0" smtClean="0"/>
              <a:t/>
            </a:r>
            <a:br>
              <a:rPr lang="tr-TR" dirty="0" smtClean="0"/>
            </a:br>
            <a:r>
              <a:rPr lang="tr-TR" b="1" dirty="0" smtClean="0"/>
              <a:t>Giriş - Çıkış Kolaylığı: </a:t>
            </a:r>
            <a:r>
              <a:rPr lang="tr-TR" dirty="0" smtClean="0"/>
              <a:t>Dosyalara erişme, karmaşık işlemler yapma imkanlarını kasteden bu özellik, </a:t>
            </a:r>
            <a:r>
              <a:rPr lang="tr-TR" dirty="0" err="1" smtClean="0"/>
              <a:t>C’de</a:t>
            </a:r>
            <a:r>
              <a:rPr lang="tr-TR" dirty="0" smtClean="0"/>
              <a:t> pek gelişmemiştir. Özel kütüphaneler gerektirir. Veritabanı programlama dilleri bu konuda oldukça gelişmiştir.</a:t>
            </a:r>
            <a:br>
              <a:rPr lang="tr-TR" dirty="0" smtClean="0"/>
            </a:b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0" dirty="0" smtClean="0"/>
              <a:t>Programlama Dillerinin Bazı Özellikleri</a:t>
            </a:r>
            <a:endParaRPr lang="tr-TR" dirty="0"/>
          </a:p>
        </p:txBody>
      </p:sp>
      <p:sp>
        <p:nvSpPr>
          <p:cNvPr id="3" name="2 İçerik Yer Tutucusu"/>
          <p:cNvSpPr>
            <a:spLocks noGrp="1"/>
          </p:cNvSpPr>
          <p:nvPr>
            <p:ph idx="1"/>
          </p:nvPr>
        </p:nvSpPr>
        <p:spPr/>
        <p:txBody>
          <a:bodyPr>
            <a:normAutofit fontScale="77500" lnSpcReduction="20000"/>
          </a:bodyPr>
          <a:lstStyle/>
          <a:p>
            <a:r>
              <a:rPr lang="tr-TR" b="1" dirty="0" smtClean="0"/>
              <a:t>Taşınabilirlik</a:t>
            </a:r>
            <a:r>
              <a:rPr lang="tr-TR" dirty="0" smtClean="0"/>
              <a:t>: Bir sistemde yazılmış kaynak kodun, başka sistemlerde de sorunsuz derlenebilmesidir. Genellikle dilin seviyesi azaldıkça taşınabilirlik azalır. C dili, orta seviyelidir ancak taşınabilirlik bakımından üstündür.</a:t>
            </a:r>
            <a:br>
              <a:rPr lang="tr-TR" dirty="0" smtClean="0"/>
            </a:br>
            <a:r>
              <a:rPr lang="tr-TR" dirty="0" smtClean="0"/>
              <a:t/>
            </a:r>
            <a:br>
              <a:rPr lang="tr-TR" dirty="0" smtClean="0"/>
            </a:br>
            <a:r>
              <a:rPr lang="tr-TR" b="1" dirty="0" smtClean="0"/>
              <a:t>Alt Programlanabilirlik</a:t>
            </a:r>
            <a:r>
              <a:rPr lang="tr-TR" dirty="0" smtClean="0"/>
              <a:t>: Programın daha ufak programcıklardan oluşturulmasıdır. Böylece kaynak kod kısalır, algılanması güçlenir, test olanakları artar, kodun güncelleştirmesi ve yeniden kullanılması kolaylaşır.</a:t>
            </a:r>
            <a:br>
              <a:rPr lang="tr-TR" dirty="0" smtClean="0"/>
            </a:br>
            <a:r>
              <a:rPr lang="tr-TR" dirty="0" smtClean="0"/>
              <a:t/>
            </a:r>
            <a:br>
              <a:rPr lang="tr-TR" dirty="0" smtClean="0"/>
            </a:br>
            <a:r>
              <a:rPr lang="tr-TR" b="1" dirty="0" smtClean="0"/>
              <a:t>Verimlilik:</a:t>
            </a:r>
            <a:r>
              <a:rPr lang="tr-TR" dirty="0" smtClean="0"/>
              <a:t> Derlenen kodun hızlı ve sorunsuz çalışabilmesidir.</a:t>
            </a:r>
            <a:endParaRPr lang="tr-T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ül">
  <a:themeElements>
    <a:clrScheme name="Modü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ü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ü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1_Modül">
  <a:themeElements>
    <a:clrScheme name="Modü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ü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ü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390</TotalTime>
  <Words>1285</Words>
  <Application>Microsoft Office PowerPoint</Application>
  <PresentationFormat>Ekran Gösterisi (4:3)</PresentationFormat>
  <Paragraphs>116</Paragraphs>
  <Slides>33</Slides>
  <Notes>0</Notes>
  <HiddenSlides>0</HiddenSlides>
  <MMClips>0</MMClips>
  <ScaleCrop>false</ScaleCrop>
  <HeadingPairs>
    <vt:vector size="4" baseType="variant">
      <vt:variant>
        <vt:lpstr>Tema</vt:lpstr>
      </vt:variant>
      <vt:variant>
        <vt:i4>2</vt:i4>
      </vt:variant>
      <vt:variant>
        <vt:lpstr>Slayt Başlıkları</vt:lpstr>
      </vt:variant>
      <vt:variant>
        <vt:i4>33</vt:i4>
      </vt:variant>
    </vt:vector>
  </HeadingPairs>
  <TitlesOfParts>
    <vt:vector size="35" baseType="lpstr">
      <vt:lpstr>Modül</vt:lpstr>
      <vt:lpstr>1_Modül</vt:lpstr>
      <vt:lpstr>PROGRAMLAMA </vt:lpstr>
      <vt:lpstr>Yazılım Nedir ?</vt:lpstr>
      <vt:lpstr>Program Nedir?</vt:lpstr>
      <vt:lpstr>Programlama Dili Nedir?</vt:lpstr>
      <vt:lpstr>Popüler Programlama Dilleri</vt:lpstr>
      <vt:lpstr>Kullanım Alanları</vt:lpstr>
      <vt:lpstr>Örneğin; İki Sayının Toplamı</vt:lpstr>
      <vt:lpstr>Programlama Dillerinin Bazı Özellikleri</vt:lpstr>
      <vt:lpstr>Programlama Dillerinin Bazı Özellikleri</vt:lpstr>
      <vt:lpstr>Programlama Dillerinin Bazı Özellikleri</vt:lpstr>
      <vt:lpstr>Programlama Dillerinin Bazı Özellikleri</vt:lpstr>
      <vt:lpstr>Programlama Dili Çeşitleri</vt:lpstr>
      <vt:lpstr>Alt Seviyeli Programlama Dilleri</vt:lpstr>
      <vt:lpstr>Alt Seviyeli Dillerin Özellikleri</vt:lpstr>
      <vt:lpstr>Orta Seviyeli Programlama Dilleri:</vt:lpstr>
      <vt:lpstr>Üst Seviyeli Programlama Dilleri</vt:lpstr>
      <vt:lpstr>Üst Seviyeli Dillerin Özellikleri</vt:lpstr>
      <vt:lpstr>Slayt 18</vt:lpstr>
      <vt:lpstr>Slayt 19</vt:lpstr>
      <vt:lpstr>Slayt 20</vt:lpstr>
      <vt:lpstr>Slayt 21</vt:lpstr>
      <vt:lpstr>Slayt 22</vt:lpstr>
      <vt:lpstr>Bazı Programlama Dilleri</vt:lpstr>
      <vt:lpstr>Bazı Programlama Dilleri</vt:lpstr>
      <vt:lpstr>Bazı Programlama Dilleri</vt:lpstr>
      <vt:lpstr>Bazı Programlama Dilleri</vt:lpstr>
      <vt:lpstr>Bazı Programlama Dilleri</vt:lpstr>
      <vt:lpstr>Bazı Programlama Dilleri</vt:lpstr>
      <vt:lpstr>Bazı Programlama Dilleri</vt:lpstr>
      <vt:lpstr>Bazı Programlama Dilleri</vt:lpstr>
      <vt:lpstr>Bazı Programlama Dilleri</vt:lpstr>
      <vt:lpstr>Bazı Programlama Dilleri</vt:lpstr>
      <vt:lpstr>Hazırlayan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PROGRAMLAMA DİLLERİ</dc:title>
  <dc:creator>mky</dc:creator>
  <cp:lastModifiedBy>adem</cp:lastModifiedBy>
  <cp:revision>57</cp:revision>
  <dcterms:created xsi:type="dcterms:W3CDTF">2014-05-06T20:10:22Z</dcterms:created>
  <dcterms:modified xsi:type="dcterms:W3CDTF">2018-04-14T19:10:35Z</dcterms:modified>
</cp:coreProperties>
</file>