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3" r:id="rId1"/>
  </p:sldMasterIdLst>
  <p:sldIdLst>
    <p:sldId id="256" r:id="rId2"/>
    <p:sldId id="257" r:id="rId3"/>
    <p:sldId id="260" r:id="rId4"/>
    <p:sldId id="266" r:id="rId5"/>
    <p:sldId id="261" r:id="rId6"/>
    <p:sldId id="262" r:id="rId7"/>
    <p:sldId id="263" r:id="rId8"/>
    <p:sldId id="264" r:id="rId9"/>
    <p:sldId id="267" r:id="rId10"/>
    <p:sldId id="268" r:id="rId11"/>
    <p:sldId id="269" r:id="rId12"/>
    <p:sldId id="272" r:id="rId13"/>
    <p:sldId id="270" r:id="rId14"/>
    <p:sldId id="271"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6" r:id="rId36"/>
    <p:sldId id="258" r:id="rId37"/>
    <p:sldId id="259" r:id="rId38"/>
    <p:sldId id="265" r:id="rId39"/>
    <p:sldId id="293" r:id="rId40"/>
    <p:sldId id="294"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1630" autoAdjust="0"/>
    <p:restoredTop sz="94660"/>
  </p:normalViewPr>
  <p:slideViewPr>
    <p:cSldViewPr snapToGrid="0">
      <p:cViewPr varScale="1">
        <p:scale>
          <a:sx n="73" d="100"/>
          <a:sy n="73" d="100"/>
        </p:scale>
        <p:origin x="-1062"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964304480"/>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118397868"/>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554361106"/>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69200461"/>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577548667"/>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429524268"/>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xmlns="" val="1264532696"/>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383616227"/>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xmlns="" val="3241333984"/>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56845175"/>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pPr/>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xmlns="" val="3106156031"/>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926402198"/>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362897074"/>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622284812"/>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2A54C80-263E-416B-A8E0-580EDEADCBDC}" type="datetimeFigureOut">
              <a:rPr lang="en-US" smtClean="0"/>
              <a:pPr/>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xmlns="" val="4175169518"/>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pPr/>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102631690"/>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10/22/2020</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08453027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927653" y="1103871"/>
            <a:ext cx="4131736" cy="2452695"/>
          </a:xfrm>
        </p:spPr>
        <p:txBody>
          <a:bodyPr/>
          <a:lstStyle/>
          <a:p>
            <a:pPr algn="ctr"/>
            <a:r>
              <a:rPr lang="tr-TR" dirty="0" smtClean="0"/>
              <a:t>DONANIM </a:t>
            </a:r>
            <a:br>
              <a:rPr lang="tr-TR" dirty="0" smtClean="0"/>
            </a:br>
            <a:r>
              <a:rPr lang="tr-TR" dirty="0" smtClean="0"/>
              <a:t>VE </a:t>
            </a:r>
            <a:br>
              <a:rPr lang="tr-TR" dirty="0" smtClean="0"/>
            </a:br>
            <a:r>
              <a:rPr lang="tr-TR" dirty="0" smtClean="0"/>
              <a:t>YAZILIM </a:t>
            </a:r>
            <a:endParaRPr lang="tr-TR" dirty="0"/>
          </a:p>
        </p:txBody>
      </p:sp>
      <p:pic>
        <p:nvPicPr>
          <p:cNvPr id="1026" name="Picture 2" descr="http://3.bp.blogspot.com/-lWlyEgEEanI/TWJS_nsKUgI/AAAAAAAAAAU/d7YqW3dXO8U/s200/hardware+computers.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09378" y="4158436"/>
            <a:ext cx="1978126" cy="156272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www.testpreppractice.net/GRE/free-gre-downloads%5Cgre-softwar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11999" y="4038016"/>
            <a:ext cx="1803560" cy="18035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46805217"/>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Tarayıcı</a:t>
            </a:r>
            <a:endParaRPr lang="tr-TR" dirty="0"/>
          </a:p>
        </p:txBody>
      </p:sp>
      <p:sp>
        <p:nvSpPr>
          <p:cNvPr id="3" name="İçerik Yer Tutucusu 2"/>
          <p:cNvSpPr>
            <a:spLocks noGrp="1"/>
          </p:cNvSpPr>
          <p:nvPr>
            <p:ph idx="1"/>
          </p:nvPr>
        </p:nvSpPr>
        <p:spPr>
          <a:xfrm>
            <a:off x="4299873" y="2309552"/>
            <a:ext cx="2946401" cy="3880773"/>
          </a:xfrm>
        </p:spPr>
        <p:txBody>
          <a:bodyPr/>
          <a:lstStyle/>
          <a:p>
            <a:r>
              <a:rPr lang="tr-TR" dirty="0" smtClean="0"/>
              <a:t>Bir resmi, yazıyı veya şekli bilgisayara aktarmaya yarayan donanımdır.</a:t>
            </a:r>
          </a:p>
          <a:p>
            <a:endParaRPr lang="tr-TR" dirty="0"/>
          </a:p>
          <a:p>
            <a:r>
              <a:rPr lang="tr-TR" dirty="0" smtClean="0"/>
              <a:t>Yazıcının tam tersi görev yapar.</a:t>
            </a:r>
            <a:endParaRPr lang="tr-TR" dirty="0"/>
          </a:p>
        </p:txBody>
      </p:sp>
      <p:pic>
        <p:nvPicPr>
          <p:cNvPr id="3074" name="Picture 2" descr="http://cdn.ubergizmo.com/photos/2009/8/epson-v50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3899" y="2291426"/>
            <a:ext cx="3575974" cy="35759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42845078"/>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Effect transition="in" filter="fade">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Hoparlör</a:t>
            </a:r>
            <a:endParaRPr lang="tr-TR" dirty="0"/>
          </a:p>
        </p:txBody>
      </p:sp>
      <p:sp>
        <p:nvSpPr>
          <p:cNvPr id="3" name="İçerik Yer Tutucusu 2"/>
          <p:cNvSpPr>
            <a:spLocks noGrp="1"/>
          </p:cNvSpPr>
          <p:nvPr>
            <p:ph idx="1"/>
          </p:nvPr>
        </p:nvSpPr>
        <p:spPr>
          <a:xfrm>
            <a:off x="609599" y="1638300"/>
            <a:ext cx="6347714" cy="1955800"/>
          </a:xfrm>
        </p:spPr>
        <p:txBody>
          <a:bodyPr>
            <a:normAutofit/>
          </a:bodyPr>
          <a:lstStyle/>
          <a:p>
            <a:r>
              <a:rPr lang="tr-TR" dirty="0" smtClean="0"/>
              <a:t>Bilgisayarda çalınan sesleri işitmemizi sağlayan donanımdır.</a:t>
            </a:r>
          </a:p>
          <a:p>
            <a:r>
              <a:rPr lang="tr-TR" dirty="0" smtClean="0"/>
              <a:t>Birkaç hoparlör bir araya gelerek ses sistemini oluşturur. Örneğin 2+1, 5+1 ve 7+1 gibi. Buradaki +1 düşük frekanslı seslerin çalındığı </a:t>
            </a:r>
            <a:r>
              <a:rPr lang="tr-TR" dirty="0" err="1" smtClean="0"/>
              <a:t>subwoofer</a:t>
            </a:r>
            <a:r>
              <a:rPr lang="tr-TR" dirty="0" smtClean="0"/>
              <a:t> isimli kutuyu ifade eder.</a:t>
            </a:r>
          </a:p>
        </p:txBody>
      </p:sp>
      <p:pic>
        <p:nvPicPr>
          <p:cNvPr id="4098" name="Picture 2" descr="http://ithdindia.com/images/2-1CH-Speaker-S-351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4329" b="5259"/>
          <a:stretch/>
        </p:blipFill>
        <p:spPr bwMode="auto">
          <a:xfrm>
            <a:off x="4430333" y="4016777"/>
            <a:ext cx="2740166" cy="172896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Resim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92062" y="3759200"/>
            <a:ext cx="3538271" cy="2280992"/>
          </a:xfrm>
          <a:prstGeom prst="rect">
            <a:avLst/>
          </a:prstGeom>
        </p:spPr>
      </p:pic>
    </p:spTree>
    <p:extLst>
      <p:ext uri="{BB962C8B-B14F-4D97-AF65-F5344CB8AC3E}">
        <p14:creationId xmlns:p14="http://schemas.microsoft.com/office/powerpoint/2010/main" xmlns="" val="505172529"/>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animEffect transition="in" filter="fade">
                                      <p:cBhvr>
                                        <p:cTn id="14" dur="5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Kulaklık</a:t>
            </a:r>
            <a:endParaRPr lang="tr-TR" dirty="0"/>
          </a:p>
        </p:txBody>
      </p:sp>
      <p:sp>
        <p:nvSpPr>
          <p:cNvPr id="3" name="İçerik Yer Tutucusu 2"/>
          <p:cNvSpPr>
            <a:spLocks noGrp="1"/>
          </p:cNvSpPr>
          <p:nvPr>
            <p:ph idx="1"/>
          </p:nvPr>
        </p:nvSpPr>
        <p:spPr>
          <a:xfrm>
            <a:off x="609599" y="2160590"/>
            <a:ext cx="3098801" cy="3880773"/>
          </a:xfrm>
        </p:spPr>
        <p:txBody>
          <a:bodyPr/>
          <a:lstStyle/>
          <a:p>
            <a:r>
              <a:rPr lang="tr-TR" dirty="0" smtClean="0"/>
              <a:t>Bilgisayarda çalınan sesleri sadece dinleyicinin kulağına ileten donanımdır.</a:t>
            </a:r>
            <a:endParaRPr lang="tr-TR" dirty="0"/>
          </a:p>
        </p:txBody>
      </p:sp>
      <p:pic>
        <p:nvPicPr>
          <p:cNvPr id="7170" name="Picture 2" descr="http://img.tomshardware.com/us/2005/07/14/headsets_gamers_can_love/hs-medusa5.1usb-0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363325" y="2160590"/>
            <a:ext cx="3404723" cy="39735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64163109"/>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animEffect transition="in" filter="fade">
                                      <p:cBhvr>
                                        <p:cTn id="14" dur="500"/>
                                        <p:tgtEl>
                                          <p:spTgt spid="717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Web Kamerası</a:t>
            </a:r>
            <a:endParaRPr lang="tr-TR" dirty="0"/>
          </a:p>
        </p:txBody>
      </p:sp>
      <p:sp>
        <p:nvSpPr>
          <p:cNvPr id="3" name="İçerik Yer Tutucusu 2"/>
          <p:cNvSpPr>
            <a:spLocks noGrp="1"/>
          </p:cNvSpPr>
          <p:nvPr>
            <p:ph idx="1"/>
          </p:nvPr>
        </p:nvSpPr>
        <p:spPr>
          <a:xfrm>
            <a:off x="609599" y="2160590"/>
            <a:ext cx="2743201" cy="3880773"/>
          </a:xfrm>
        </p:spPr>
        <p:txBody>
          <a:bodyPr/>
          <a:lstStyle/>
          <a:p>
            <a:r>
              <a:rPr lang="tr-TR" dirty="0" smtClean="0"/>
              <a:t>Genellikle internet üzerinden görüntülü görüşme amacıyla kullanılan donanımdır.</a:t>
            </a:r>
            <a:endParaRPr lang="tr-TR" dirty="0"/>
          </a:p>
        </p:txBody>
      </p:sp>
      <p:pic>
        <p:nvPicPr>
          <p:cNvPr id="5122" name="Picture 2" descr="http://www.turbo-eg.com/wp-content/uploads/2011/10/Web-Cam-Genius-I-Look-30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9802" y="2744128"/>
            <a:ext cx="3056731" cy="32972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59249469"/>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500" fill="hold"/>
                                        <p:tgtEl>
                                          <p:spTgt spid="5122"/>
                                        </p:tgtEl>
                                        <p:attrNameLst>
                                          <p:attrName>ppt_w</p:attrName>
                                        </p:attrNameLst>
                                      </p:cBhvr>
                                      <p:tavLst>
                                        <p:tav tm="0">
                                          <p:val>
                                            <p:fltVal val="0"/>
                                          </p:val>
                                        </p:tav>
                                        <p:tav tm="100000">
                                          <p:val>
                                            <p:strVal val="#ppt_w"/>
                                          </p:val>
                                        </p:tav>
                                      </p:tavLst>
                                    </p:anim>
                                    <p:anim calcmode="lin" valueType="num">
                                      <p:cBhvr>
                                        <p:cTn id="13" dur="500" fill="hold"/>
                                        <p:tgtEl>
                                          <p:spTgt spid="5122"/>
                                        </p:tgtEl>
                                        <p:attrNameLst>
                                          <p:attrName>ppt_h</p:attrName>
                                        </p:attrNameLst>
                                      </p:cBhvr>
                                      <p:tavLst>
                                        <p:tav tm="0">
                                          <p:val>
                                            <p:fltVal val="0"/>
                                          </p:val>
                                        </p:tav>
                                        <p:tav tm="100000">
                                          <p:val>
                                            <p:strVal val="#ppt_h"/>
                                          </p:val>
                                        </p:tav>
                                      </p:tavLst>
                                    </p:anim>
                                    <p:animEffect transition="in" filter="fade">
                                      <p:cBhvr>
                                        <p:cTn id="14" dur="5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Mikrofon</a:t>
            </a:r>
            <a:endParaRPr lang="tr-TR" dirty="0"/>
          </a:p>
        </p:txBody>
      </p:sp>
      <p:sp>
        <p:nvSpPr>
          <p:cNvPr id="3" name="İçerik Yer Tutucusu 2"/>
          <p:cNvSpPr>
            <a:spLocks noGrp="1"/>
          </p:cNvSpPr>
          <p:nvPr>
            <p:ph idx="1"/>
          </p:nvPr>
        </p:nvSpPr>
        <p:spPr>
          <a:xfrm>
            <a:off x="4368799" y="2160590"/>
            <a:ext cx="2588513" cy="3880773"/>
          </a:xfrm>
        </p:spPr>
        <p:txBody>
          <a:bodyPr/>
          <a:lstStyle/>
          <a:p>
            <a:r>
              <a:rPr lang="tr-TR" dirty="0" smtClean="0"/>
              <a:t>Seslerin bilgisayara aktarılmasını ve kaydedilmesini sağlar.</a:t>
            </a:r>
            <a:endParaRPr lang="tr-TR" dirty="0"/>
          </a:p>
        </p:txBody>
      </p:sp>
      <p:pic>
        <p:nvPicPr>
          <p:cNvPr id="6146" name="Picture 2" descr="http://i01.i.aliimg.com/wsphoto/v0/388482669/NEWLY-30pcs-lot-High-Quality-SUDYANA-microphone-Multimedia-font-b-PC-b-font-Microphone-Computer-Microphon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9775" y="1803400"/>
            <a:ext cx="3187700" cy="3187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34972729"/>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p:cTn id="12" dur="500" fill="hold"/>
                                        <p:tgtEl>
                                          <p:spTgt spid="6146"/>
                                        </p:tgtEl>
                                        <p:attrNameLst>
                                          <p:attrName>ppt_w</p:attrName>
                                        </p:attrNameLst>
                                      </p:cBhvr>
                                      <p:tavLst>
                                        <p:tav tm="0">
                                          <p:val>
                                            <p:fltVal val="0"/>
                                          </p:val>
                                        </p:tav>
                                        <p:tav tm="100000">
                                          <p:val>
                                            <p:strVal val="#ppt_w"/>
                                          </p:val>
                                        </p:tav>
                                      </p:tavLst>
                                    </p:anim>
                                    <p:anim calcmode="lin" valueType="num">
                                      <p:cBhvr>
                                        <p:cTn id="13" dur="500" fill="hold"/>
                                        <p:tgtEl>
                                          <p:spTgt spid="6146"/>
                                        </p:tgtEl>
                                        <p:attrNameLst>
                                          <p:attrName>ppt_h</p:attrName>
                                        </p:attrNameLst>
                                      </p:cBhvr>
                                      <p:tavLst>
                                        <p:tav tm="0">
                                          <p:val>
                                            <p:fltVal val="0"/>
                                          </p:val>
                                        </p:tav>
                                        <p:tav tm="100000">
                                          <p:val>
                                            <p:strVal val="#ppt_h"/>
                                          </p:val>
                                        </p:tav>
                                      </p:tavLst>
                                    </p:anim>
                                    <p:animEffect transition="in" filter="fade">
                                      <p:cBhvr>
                                        <p:cTn id="14" dur="500"/>
                                        <p:tgtEl>
                                          <p:spTgt spid="614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Oyun Kumandaları</a:t>
            </a:r>
            <a:endParaRPr lang="tr-TR" dirty="0"/>
          </a:p>
        </p:txBody>
      </p:sp>
      <p:sp>
        <p:nvSpPr>
          <p:cNvPr id="3" name="İçerik Yer Tutucusu 2"/>
          <p:cNvSpPr>
            <a:spLocks noGrp="1"/>
          </p:cNvSpPr>
          <p:nvPr>
            <p:ph idx="1"/>
          </p:nvPr>
        </p:nvSpPr>
        <p:spPr>
          <a:xfrm>
            <a:off x="609599" y="2160590"/>
            <a:ext cx="3136901" cy="3880773"/>
          </a:xfrm>
        </p:spPr>
        <p:txBody>
          <a:bodyPr/>
          <a:lstStyle/>
          <a:p>
            <a:r>
              <a:rPr lang="tr-TR" dirty="0" smtClean="0"/>
              <a:t>Oyunlarda kontrolü sağlayan donanımdır. Örneğin bir araba yarışı oyununda direksiyon, fren pedalı kontrollerini gibi.</a:t>
            </a:r>
            <a:endParaRPr lang="tr-TR" dirty="0"/>
          </a:p>
        </p:txBody>
      </p:sp>
      <p:pic>
        <p:nvPicPr>
          <p:cNvPr id="8194" name="Picture 2" descr="http://static.bimeks.com.tr/catalog/images/p.12604.0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41087" y="2160590"/>
            <a:ext cx="2895600" cy="2895600"/>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http://images.hepsiburada.net/assets/Game/200/Game_1512708.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85848" y="4108449"/>
            <a:ext cx="2393951" cy="23939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08286876"/>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p:cTn id="12" dur="500" fill="hold"/>
                                        <p:tgtEl>
                                          <p:spTgt spid="8194"/>
                                        </p:tgtEl>
                                        <p:attrNameLst>
                                          <p:attrName>ppt_w</p:attrName>
                                        </p:attrNameLst>
                                      </p:cBhvr>
                                      <p:tavLst>
                                        <p:tav tm="0">
                                          <p:val>
                                            <p:fltVal val="0"/>
                                          </p:val>
                                        </p:tav>
                                        <p:tav tm="100000">
                                          <p:val>
                                            <p:strVal val="#ppt_w"/>
                                          </p:val>
                                        </p:tav>
                                      </p:tavLst>
                                    </p:anim>
                                    <p:anim calcmode="lin" valueType="num">
                                      <p:cBhvr>
                                        <p:cTn id="13" dur="500" fill="hold"/>
                                        <p:tgtEl>
                                          <p:spTgt spid="8194"/>
                                        </p:tgtEl>
                                        <p:attrNameLst>
                                          <p:attrName>ppt_h</p:attrName>
                                        </p:attrNameLst>
                                      </p:cBhvr>
                                      <p:tavLst>
                                        <p:tav tm="0">
                                          <p:val>
                                            <p:fltVal val="0"/>
                                          </p:val>
                                        </p:tav>
                                        <p:tav tm="100000">
                                          <p:val>
                                            <p:strVal val="#ppt_h"/>
                                          </p:val>
                                        </p:tav>
                                      </p:tavLst>
                                    </p:anim>
                                    <p:animEffect transition="in" filter="fade">
                                      <p:cBhvr>
                                        <p:cTn id="14" dur="500"/>
                                        <p:tgtEl>
                                          <p:spTgt spid="819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 calcmode="lin" valueType="num">
                                      <p:cBhvr>
                                        <p:cTn id="19" dur="500" fill="hold"/>
                                        <p:tgtEl>
                                          <p:spTgt spid="8196"/>
                                        </p:tgtEl>
                                        <p:attrNameLst>
                                          <p:attrName>ppt_w</p:attrName>
                                        </p:attrNameLst>
                                      </p:cBhvr>
                                      <p:tavLst>
                                        <p:tav tm="0">
                                          <p:val>
                                            <p:fltVal val="0"/>
                                          </p:val>
                                        </p:tav>
                                        <p:tav tm="100000">
                                          <p:val>
                                            <p:strVal val="#ppt_w"/>
                                          </p:val>
                                        </p:tav>
                                      </p:tavLst>
                                    </p:anim>
                                    <p:anim calcmode="lin" valueType="num">
                                      <p:cBhvr>
                                        <p:cTn id="20" dur="500" fill="hold"/>
                                        <p:tgtEl>
                                          <p:spTgt spid="8196"/>
                                        </p:tgtEl>
                                        <p:attrNameLst>
                                          <p:attrName>ppt_h</p:attrName>
                                        </p:attrNameLst>
                                      </p:cBhvr>
                                      <p:tavLst>
                                        <p:tav tm="0">
                                          <p:val>
                                            <p:fltVal val="0"/>
                                          </p:val>
                                        </p:tav>
                                        <p:tav tm="100000">
                                          <p:val>
                                            <p:strVal val="#ppt_h"/>
                                          </p:val>
                                        </p:tav>
                                      </p:tavLst>
                                    </p:anim>
                                    <p:animEffect transition="in" filter="fade">
                                      <p:cBhvr>
                                        <p:cTn id="21" dur="500"/>
                                        <p:tgtEl>
                                          <p:spTgt spid="819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0"/>
                                        <p:tgtEl>
                                          <p:spTgt spid="3">
                                            <p:txEl>
                                              <p:pRg st="0" end="0"/>
                                            </p:txEl>
                                          </p:spTgt>
                                        </p:tgtEl>
                                      </p:cBhvr>
                                    </p:animEffect>
                                    <p:anim calcmode="lin" valueType="num">
                                      <p:cBhvr>
                                        <p:cTn id="2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Modem</a:t>
            </a:r>
            <a:endParaRPr lang="tr-TR" dirty="0"/>
          </a:p>
        </p:txBody>
      </p:sp>
      <p:sp>
        <p:nvSpPr>
          <p:cNvPr id="3" name="İçerik Yer Tutucusu 2"/>
          <p:cNvSpPr>
            <a:spLocks noGrp="1"/>
          </p:cNvSpPr>
          <p:nvPr>
            <p:ph idx="1"/>
          </p:nvPr>
        </p:nvSpPr>
        <p:spPr>
          <a:xfrm>
            <a:off x="609599" y="1739900"/>
            <a:ext cx="6347713" cy="1498601"/>
          </a:xfrm>
        </p:spPr>
        <p:txBody>
          <a:bodyPr/>
          <a:lstStyle/>
          <a:p>
            <a:r>
              <a:rPr lang="tr-TR" dirty="0" smtClean="0"/>
              <a:t>İnternete bağlanmayı sağlayan donanımdır. </a:t>
            </a:r>
            <a:endParaRPr lang="tr-TR" dirty="0"/>
          </a:p>
          <a:p>
            <a:r>
              <a:rPr lang="tr-TR" dirty="0" smtClean="0"/>
              <a:t>Kablolu veya kablosuz çeşitleri vardır.</a:t>
            </a:r>
            <a:endParaRPr lang="tr-TR" dirty="0"/>
          </a:p>
        </p:txBody>
      </p:sp>
      <p:pic>
        <p:nvPicPr>
          <p:cNvPr id="9218" name="Picture 2" descr="http://wifimodemrouter.com/wp-content/uploads/2013/05/trendne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57375" y="3376612"/>
            <a:ext cx="3718755" cy="29479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76057722"/>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p:cTn id="12" dur="500" fill="hold"/>
                                        <p:tgtEl>
                                          <p:spTgt spid="9218"/>
                                        </p:tgtEl>
                                        <p:attrNameLst>
                                          <p:attrName>ppt_w</p:attrName>
                                        </p:attrNameLst>
                                      </p:cBhvr>
                                      <p:tavLst>
                                        <p:tav tm="0">
                                          <p:val>
                                            <p:fltVal val="0"/>
                                          </p:val>
                                        </p:tav>
                                        <p:tav tm="100000">
                                          <p:val>
                                            <p:strVal val="#ppt_w"/>
                                          </p:val>
                                        </p:tav>
                                      </p:tavLst>
                                    </p:anim>
                                    <p:anim calcmode="lin" valueType="num">
                                      <p:cBhvr>
                                        <p:cTn id="13" dur="500" fill="hold"/>
                                        <p:tgtEl>
                                          <p:spTgt spid="9218"/>
                                        </p:tgtEl>
                                        <p:attrNameLst>
                                          <p:attrName>ppt_h</p:attrName>
                                        </p:attrNameLst>
                                      </p:cBhvr>
                                      <p:tavLst>
                                        <p:tav tm="0">
                                          <p:val>
                                            <p:fltVal val="0"/>
                                          </p:val>
                                        </p:tav>
                                        <p:tav tm="100000">
                                          <p:val>
                                            <p:strVal val="#ppt_h"/>
                                          </p:val>
                                        </p:tav>
                                      </p:tavLst>
                                    </p:anim>
                                    <p:animEffect transition="in" filter="fade">
                                      <p:cBhvr>
                                        <p:cTn id="14" dur="500"/>
                                        <p:tgtEl>
                                          <p:spTgt spid="921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Kesintisiz Güç Kaynağı</a:t>
            </a:r>
            <a:endParaRPr lang="tr-TR" dirty="0"/>
          </a:p>
        </p:txBody>
      </p:sp>
      <p:sp>
        <p:nvSpPr>
          <p:cNvPr id="3" name="İçerik Yer Tutucusu 2"/>
          <p:cNvSpPr>
            <a:spLocks noGrp="1"/>
          </p:cNvSpPr>
          <p:nvPr>
            <p:ph idx="1"/>
          </p:nvPr>
        </p:nvSpPr>
        <p:spPr>
          <a:xfrm>
            <a:off x="368299" y="2147890"/>
            <a:ext cx="3467101" cy="3880773"/>
          </a:xfrm>
        </p:spPr>
        <p:txBody>
          <a:bodyPr/>
          <a:lstStyle/>
          <a:p>
            <a:r>
              <a:rPr lang="tr-TR" dirty="0" smtClean="0"/>
              <a:t>Elektrik kesilmesi durumunda bilgisayara ek güç sağlar. Böylece hem bilgisayar zarar görmez hem de çalışmalarımı kaydedebiliriz.</a:t>
            </a:r>
            <a:endParaRPr lang="tr-TR" dirty="0"/>
          </a:p>
        </p:txBody>
      </p:sp>
      <p:pic>
        <p:nvPicPr>
          <p:cNvPr id="10242" name="Picture 2" descr="http://www.samstores.com/uploads/products/main_UPS850GP.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1531" y="2397588"/>
            <a:ext cx="2857500" cy="33813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57879619"/>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 calcmode="lin" valueType="num">
                                      <p:cBhvr>
                                        <p:cTn id="12" dur="500" fill="hold"/>
                                        <p:tgtEl>
                                          <p:spTgt spid="10242"/>
                                        </p:tgtEl>
                                        <p:attrNameLst>
                                          <p:attrName>ppt_w</p:attrName>
                                        </p:attrNameLst>
                                      </p:cBhvr>
                                      <p:tavLst>
                                        <p:tav tm="0">
                                          <p:val>
                                            <p:fltVal val="0"/>
                                          </p:val>
                                        </p:tav>
                                        <p:tav tm="100000">
                                          <p:val>
                                            <p:strVal val="#ppt_w"/>
                                          </p:val>
                                        </p:tav>
                                      </p:tavLst>
                                    </p:anim>
                                    <p:anim calcmode="lin" valueType="num">
                                      <p:cBhvr>
                                        <p:cTn id="13" dur="500" fill="hold"/>
                                        <p:tgtEl>
                                          <p:spTgt spid="10242"/>
                                        </p:tgtEl>
                                        <p:attrNameLst>
                                          <p:attrName>ppt_h</p:attrName>
                                        </p:attrNameLst>
                                      </p:cBhvr>
                                      <p:tavLst>
                                        <p:tav tm="0">
                                          <p:val>
                                            <p:fltVal val="0"/>
                                          </p:val>
                                        </p:tav>
                                        <p:tav tm="100000">
                                          <p:val>
                                            <p:strVal val="#ppt_h"/>
                                          </p:val>
                                        </p:tav>
                                      </p:tavLst>
                                    </p:anim>
                                    <p:animEffect transition="in" filter="fade">
                                      <p:cBhvr>
                                        <p:cTn id="14" dur="500"/>
                                        <p:tgtEl>
                                          <p:spTgt spid="1024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Dahili Donanım Birimleri</a:t>
            </a:r>
            <a:endParaRPr lang="tr-TR" dirty="0"/>
          </a:p>
        </p:txBody>
      </p:sp>
      <p:sp>
        <p:nvSpPr>
          <p:cNvPr id="3" name="İçerik Yer Tutucusu 2"/>
          <p:cNvSpPr>
            <a:spLocks noGrp="1"/>
          </p:cNvSpPr>
          <p:nvPr>
            <p:ph idx="1"/>
          </p:nvPr>
        </p:nvSpPr>
        <p:spPr/>
        <p:txBody>
          <a:bodyPr/>
          <a:lstStyle/>
          <a:p>
            <a:r>
              <a:rPr lang="tr-TR" dirty="0" smtClean="0"/>
              <a:t>Kasa içerisinde yer alan bu donanımlar bilgisayarın temel çalışma sistemini oluşturur, hızını ve özelliklerini belirler.</a:t>
            </a:r>
            <a:endParaRPr lang="tr-TR" dirty="0"/>
          </a:p>
        </p:txBody>
      </p:sp>
      <p:pic>
        <p:nvPicPr>
          <p:cNvPr id="11266" name="Picture 2" descr="http://products.yumecompare.com/wp-content/uploads/compare/categories/17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599" y="3547547"/>
            <a:ext cx="1910585" cy="1431925"/>
          </a:xfrm>
          <a:prstGeom prst="rect">
            <a:avLst/>
          </a:prstGeom>
          <a:noFill/>
          <a:extLst>
            <a:ext uri="{909E8E84-426E-40DD-AFC4-6F175D3DCCD1}">
              <a14:hiddenFill xmlns:a14="http://schemas.microsoft.com/office/drawing/2010/main" xmlns="">
                <a:solidFill>
                  <a:srgbClr val="FFFFFF"/>
                </a:solidFill>
              </a14:hiddenFill>
            </a:ext>
          </a:extLst>
        </p:spPr>
      </p:pic>
      <p:pic>
        <p:nvPicPr>
          <p:cNvPr id="11268" name="Picture 4" descr="http://starlinepc.ca/StarlinePC/catalog/images/EPIA-ML-4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51645" y="4725903"/>
            <a:ext cx="2463619" cy="1846406"/>
          </a:xfrm>
          <a:prstGeom prst="rect">
            <a:avLst/>
          </a:prstGeom>
          <a:noFill/>
          <a:extLst>
            <a:ext uri="{909E8E84-426E-40DD-AFC4-6F175D3DCCD1}">
              <a14:hiddenFill xmlns:a14="http://schemas.microsoft.com/office/drawing/2010/main" xmlns="">
                <a:solidFill>
                  <a:srgbClr val="FFFFFF"/>
                </a:solidFill>
              </a14:hiddenFill>
            </a:ext>
          </a:extLst>
        </p:spPr>
      </p:pic>
      <p:pic>
        <p:nvPicPr>
          <p:cNvPr id="11270" name="Picture 6" descr="http://img.directindustry.com/images_di/photo-g/hard-disk-drive-hdd-40449-2447905.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905910" y="3222480"/>
            <a:ext cx="1861340" cy="17569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24854098"/>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 calcmode="lin" valueType="num">
                                      <p:cBhvr>
                                        <p:cTn id="12" dur="500" fill="hold"/>
                                        <p:tgtEl>
                                          <p:spTgt spid="11266"/>
                                        </p:tgtEl>
                                        <p:attrNameLst>
                                          <p:attrName>ppt_w</p:attrName>
                                        </p:attrNameLst>
                                      </p:cBhvr>
                                      <p:tavLst>
                                        <p:tav tm="0">
                                          <p:val>
                                            <p:fltVal val="0"/>
                                          </p:val>
                                        </p:tav>
                                        <p:tav tm="100000">
                                          <p:val>
                                            <p:strVal val="#ppt_w"/>
                                          </p:val>
                                        </p:tav>
                                      </p:tavLst>
                                    </p:anim>
                                    <p:anim calcmode="lin" valueType="num">
                                      <p:cBhvr>
                                        <p:cTn id="13" dur="500" fill="hold"/>
                                        <p:tgtEl>
                                          <p:spTgt spid="11266"/>
                                        </p:tgtEl>
                                        <p:attrNameLst>
                                          <p:attrName>ppt_h</p:attrName>
                                        </p:attrNameLst>
                                      </p:cBhvr>
                                      <p:tavLst>
                                        <p:tav tm="0">
                                          <p:val>
                                            <p:fltVal val="0"/>
                                          </p:val>
                                        </p:tav>
                                        <p:tav tm="100000">
                                          <p:val>
                                            <p:strVal val="#ppt_h"/>
                                          </p:val>
                                        </p:tav>
                                      </p:tavLst>
                                    </p:anim>
                                    <p:animEffect transition="in" filter="fade">
                                      <p:cBhvr>
                                        <p:cTn id="14" dur="500"/>
                                        <p:tgtEl>
                                          <p:spTgt spid="1126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1268"/>
                                        </p:tgtEl>
                                        <p:attrNameLst>
                                          <p:attrName>style.visibility</p:attrName>
                                        </p:attrNameLst>
                                      </p:cBhvr>
                                      <p:to>
                                        <p:strVal val="visible"/>
                                      </p:to>
                                    </p:set>
                                    <p:anim calcmode="lin" valueType="num">
                                      <p:cBhvr>
                                        <p:cTn id="19" dur="500" fill="hold"/>
                                        <p:tgtEl>
                                          <p:spTgt spid="11268"/>
                                        </p:tgtEl>
                                        <p:attrNameLst>
                                          <p:attrName>ppt_w</p:attrName>
                                        </p:attrNameLst>
                                      </p:cBhvr>
                                      <p:tavLst>
                                        <p:tav tm="0">
                                          <p:val>
                                            <p:fltVal val="0"/>
                                          </p:val>
                                        </p:tav>
                                        <p:tav tm="100000">
                                          <p:val>
                                            <p:strVal val="#ppt_w"/>
                                          </p:val>
                                        </p:tav>
                                      </p:tavLst>
                                    </p:anim>
                                    <p:anim calcmode="lin" valueType="num">
                                      <p:cBhvr>
                                        <p:cTn id="20" dur="500" fill="hold"/>
                                        <p:tgtEl>
                                          <p:spTgt spid="11268"/>
                                        </p:tgtEl>
                                        <p:attrNameLst>
                                          <p:attrName>ppt_h</p:attrName>
                                        </p:attrNameLst>
                                      </p:cBhvr>
                                      <p:tavLst>
                                        <p:tav tm="0">
                                          <p:val>
                                            <p:fltVal val="0"/>
                                          </p:val>
                                        </p:tav>
                                        <p:tav tm="100000">
                                          <p:val>
                                            <p:strVal val="#ppt_h"/>
                                          </p:val>
                                        </p:tav>
                                      </p:tavLst>
                                    </p:anim>
                                    <p:animEffect transition="in" filter="fade">
                                      <p:cBhvr>
                                        <p:cTn id="21" dur="500"/>
                                        <p:tgtEl>
                                          <p:spTgt spid="1126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270"/>
                                        </p:tgtEl>
                                        <p:attrNameLst>
                                          <p:attrName>style.visibility</p:attrName>
                                        </p:attrNameLst>
                                      </p:cBhvr>
                                      <p:to>
                                        <p:strVal val="visible"/>
                                      </p:to>
                                    </p:set>
                                    <p:anim calcmode="lin" valueType="num">
                                      <p:cBhvr>
                                        <p:cTn id="26" dur="500" fill="hold"/>
                                        <p:tgtEl>
                                          <p:spTgt spid="11270"/>
                                        </p:tgtEl>
                                        <p:attrNameLst>
                                          <p:attrName>ppt_w</p:attrName>
                                        </p:attrNameLst>
                                      </p:cBhvr>
                                      <p:tavLst>
                                        <p:tav tm="0">
                                          <p:val>
                                            <p:fltVal val="0"/>
                                          </p:val>
                                        </p:tav>
                                        <p:tav tm="100000">
                                          <p:val>
                                            <p:strVal val="#ppt_w"/>
                                          </p:val>
                                        </p:tav>
                                      </p:tavLst>
                                    </p:anim>
                                    <p:anim calcmode="lin" valueType="num">
                                      <p:cBhvr>
                                        <p:cTn id="27" dur="500" fill="hold"/>
                                        <p:tgtEl>
                                          <p:spTgt spid="11270"/>
                                        </p:tgtEl>
                                        <p:attrNameLst>
                                          <p:attrName>ppt_h</p:attrName>
                                        </p:attrNameLst>
                                      </p:cBhvr>
                                      <p:tavLst>
                                        <p:tav tm="0">
                                          <p:val>
                                            <p:fltVal val="0"/>
                                          </p:val>
                                        </p:tav>
                                        <p:tav tm="100000">
                                          <p:val>
                                            <p:strVal val="#ppt_h"/>
                                          </p:val>
                                        </p:tav>
                                      </p:tavLst>
                                    </p:anim>
                                    <p:animEffect transition="in" filter="fade">
                                      <p:cBhvr>
                                        <p:cTn id="28" dur="500"/>
                                        <p:tgtEl>
                                          <p:spTgt spid="11270"/>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1000"/>
                                        <p:tgtEl>
                                          <p:spTgt spid="3">
                                            <p:txEl>
                                              <p:pRg st="0" end="0"/>
                                            </p:txEl>
                                          </p:spTgt>
                                        </p:tgtEl>
                                      </p:cBhvr>
                                    </p:animEffect>
                                    <p:anim calcmode="lin" valueType="num">
                                      <p:cBhvr>
                                        <p:cTn id="3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Anakart</a:t>
            </a:r>
            <a:endParaRPr lang="tr-TR" dirty="0"/>
          </a:p>
        </p:txBody>
      </p:sp>
      <p:sp>
        <p:nvSpPr>
          <p:cNvPr id="3" name="İçerik Yer Tutucusu 2"/>
          <p:cNvSpPr>
            <a:spLocks noGrp="1"/>
          </p:cNvSpPr>
          <p:nvPr>
            <p:ph idx="1"/>
          </p:nvPr>
        </p:nvSpPr>
        <p:spPr>
          <a:xfrm>
            <a:off x="609599" y="1765300"/>
            <a:ext cx="6347714" cy="4276063"/>
          </a:xfrm>
        </p:spPr>
        <p:txBody>
          <a:bodyPr/>
          <a:lstStyle/>
          <a:p>
            <a:r>
              <a:rPr lang="tr-TR" dirty="0" smtClean="0"/>
              <a:t>Diğer tüm donanımların takıldığı kasa içerisinde en büyük yer kaplayan donanımdır.</a:t>
            </a:r>
            <a:endParaRPr lang="tr-TR" dirty="0"/>
          </a:p>
        </p:txBody>
      </p:sp>
      <p:pic>
        <p:nvPicPr>
          <p:cNvPr id="12290" name="Picture 2" descr="http://www.via.com.tw/en/images/initiatives/empowered/pc3500_mainboard.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40330" y="2794928"/>
            <a:ext cx="4286250" cy="3743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66601675"/>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 calcmode="lin" valueType="num">
                                      <p:cBhvr>
                                        <p:cTn id="12" dur="500" fill="hold"/>
                                        <p:tgtEl>
                                          <p:spTgt spid="12290"/>
                                        </p:tgtEl>
                                        <p:attrNameLst>
                                          <p:attrName>ppt_w</p:attrName>
                                        </p:attrNameLst>
                                      </p:cBhvr>
                                      <p:tavLst>
                                        <p:tav tm="0">
                                          <p:val>
                                            <p:fltVal val="0"/>
                                          </p:val>
                                        </p:tav>
                                        <p:tav tm="100000">
                                          <p:val>
                                            <p:strVal val="#ppt_w"/>
                                          </p:val>
                                        </p:tav>
                                      </p:tavLst>
                                    </p:anim>
                                    <p:anim calcmode="lin" valueType="num">
                                      <p:cBhvr>
                                        <p:cTn id="13" dur="500" fill="hold"/>
                                        <p:tgtEl>
                                          <p:spTgt spid="12290"/>
                                        </p:tgtEl>
                                        <p:attrNameLst>
                                          <p:attrName>ppt_h</p:attrName>
                                        </p:attrNameLst>
                                      </p:cBhvr>
                                      <p:tavLst>
                                        <p:tav tm="0">
                                          <p:val>
                                            <p:fltVal val="0"/>
                                          </p:val>
                                        </p:tav>
                                        <p:tav tm="100000">
                                          <p:val>
                                            <p:strVal val="#ppt_h"/>
                                          </p:val>
                                        </p:tav>
                                      </p:tavLst>
                                    </p:anim>
                                    <p:animEffect transition="in" filter="fade">
                                      <p:cBhvr>
                                        <p:cTn id="14" dur="500"/>
                                        <p:tgtEl>
                                          <p:spTgt spid="1229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Donanım Nedir?</a:t>
            </a:r>
            <a:endParaRPr lang="tr-TR" dirty="0"/>
          </a:p>
        </p:txBody>
      </p:sp>
      <p:sp>
        <p:nvSpPr>
          <p:cNvPr id="3" name="İçerik Yer Tutucusu 2"/>
          <p:cNvSpPr>
            <a:spLocks noGrp="1"/>
          </p:cNvSpPr>
          <p:nvPr>
            <p:ph idx="1"/>
          </p:nvPr>
        </p:nvSpPr>
        <p:spPr>
          <a:xfrm>
            <a:off x="609599" y="2160591"/>
            <a:ext cx="6604001" cy="1497009"/>
          </a:xfrm>
        </p:spPr>
        <p:txBody>
          <a:bodyPr/>
          <a:lstStyle/>
          <a:p>
            <a:r>
              <a:rPr lang="tr-TR" dirty="0" smtClean="0"/>
              <a:t>Bilgisayarın </a:t>
            </a:r>
            <a:r>
              <a:rPr lang="tr-TR" dirty="0"/>
              <a:t>gözle görülebilen </a:t>
            </a:r>
            <a:r>
              <a:rPr lang="tr-TR" dirty="0" smtClean="0"/>
              <a:t>ve elle </a:t>
            </a:r>
            <a:r>
              <a:rPr lang="tr-TR" dirty="0"/>
              <a:t>tutulabilen </a:t>
            </a:r>
            <a:r>
              <a:rPr lang="tr-TR" dirty="0" smtClean="0"/>
              <a:t>kısımlarına donanım denir.</a:t>
            </a:r>
          </a:p>
          <a:p>
            <a:r>
              <a:rPr lang="tr-TR" dirty="0" smtClean="0"/>
              <a:t>Örneğin, ekran</a:t>
            </a:r>
            <a:r>
              <a:rPr lang="tr-TR" dirty="0"/>
              <a:t>, klavye, sabit </a:t>
            </a:r>
            <a:r>
              <a:rPr lang="tr-TR" dirty="0" smtClean="0"/>
              <a:t>disk, fare</a:t>
            </a:r>
            <a:r>
              <a:rPr lang="tr-TR" dirty="0"/>
              <a:t>, </a:t>
            </a:r>
            <a:r>
              <a:rPr lang="tr-TR" dirty="0" smtClean="0"/>
              <a:t>yazıcı gibi..</a:t>
            </a:r>
            <a:endParaRPr lang="tr-TR" dirty="0"/>
          </a:p>
        </p:txBody>
      </p:sp>
      <p:pic>
        <p:nvPicPr>
          <p:cNvPr id="2050" name="Picture 2" descr="http://computerbasicsebook.com/wp-content/uploads/2010/09/computer-hardwar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10637" y="3769931"/>
            <a:ext cx="3745635" cy="24721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39150550"/>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İşlemci</a:t>
            </a:r>
            <a:endParaRPr lang="tr-TR" dirty="0"/>
          </a:p>
        </p:txBody>
      </p:sp>
      <p:sp>
        <p:nvSpPr>
          <p:cNvPr id="3" name="İçerik Yer Tutucusu 2"/>
          <p:cNvSpPr>
            <a:spLocks noGrp="1"/>
          </p:cNvSpPr>
          <p:nvPr>
            <p:ph idx="1"/>
          </p:nvPr>
        </p:nvSpPr>
        <p:spPr>
          <a:xfrm>
            <a:off x="609599" y="1524000"/>
            <a:ext cx="6347714" cy="4517363"/>
          </a:xfrm>
        </p:spPr>
        <p:txBody>
          <a:bodyPr/>
          <a:lstStyle/>
          <a:p>
            <a:r>
              <a:rPr lang="tr-TR" dirty="0" smtClean="0"/>
              <a:t>Bilgisayardaki matematiksel ve mantıksal tüm işlemlerin yapıldığı donanımdır.</a:t>
            </a:r>
          </a:p>
          <a:p>
            <a:r>
              <a:rPr lang="tr-TR" dirty="0" smtClean="0"/>
              <a:t>Bilgisayarın hızını belirlemede önemli bir yere sahiptir.</a:t>
            </a:r>
            <a:endParaRPr lang="tr-TR" dirty="0"/>
          </a:p>
        </p:txBody>
      </p:sp>
      <p:pic>
        <p:nvPicPr>
          <p:cNvPr id="13314" name="Picture 2" descr="http://www.xbitlabs.com/images/cpu/core-i5-2500-2400-2300/cpu.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6196" y="3051835"/>
            <a:ext cx="3447209" cy="302101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Resim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27302" y="2871988"/>
            <a:ext cx="3680472" cy="3348507"/>
          </a:xfrm>
          <a:prstGeom prst="rect">
            <a:avLst/>
          </a:prstGeom>
        </p:spPr>
      </p:pic>
    </p:spTree>
    <p:extLst>
      <p:ext uri="{BB962C8B-B14F-4D97-AF65-F5344CB8AC3E}">
        <p14:creationId xmlns:p14="http://schemas.microsoft.com/office/powerpoint/2010/main" xmlns="" val="2674501263"/>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 calcmode="lin" valueType="num">
                                      <p:cBhvr>
                                        <p:cTn id="12" dur="500" fill="hold"/>
                                        <p:tgtEl>
                                          <p:spTgt spid="13314"/>
                                        </p:tgtEl>
                                        <p:attrNameLst>
                                          <p:attrName>ppt_w</p:attrName>
                                        </p:attrNameLst>
                                      </p:cBhvr>
                                      <p:tavLst>
                                        <p:tav tm="0">
                                          <p:val>
                                            <p:fltVal val="0"/>
                                          </p:val>
                                        </p:tav>
                                        <p:tav tm="100000">
                                          <p:val>
                                            <p:strVal val="#ppt_w"/>
                                          </p:val>
                                        </p:tav>
                                      </p:tavLst>
                                    </p:anim>
                                    <p:anim calcmode="lin" valueType="num">
                                      <p:cBhvr>
                                        <p:cTn id="13" dur="500" fill="hold"/>
                                        <p:tgtEl>
                                          <p:spTgt spid="13314"/>
                                        </p:tgtEl>
                                        <p:attrNameLst>
                                          <p:attrName>ppt_h</p:attrName>
                                        </p:attrNameLst>
                                      </p:cBhvr>
                                      <p:tavLst>
                                        <p:tav tm="0">
                                          <p:val>
                                            <p:fltVal val="0"/>
                                          </p:val>
                                        </p:tav>
                                        <p:tav tm="100000">
                                          <p:val>
                                            <p:strVal val="#ppt_h"/>
                                          </p:val>
                                        </p:tav>
                                      </p:tavLst>
                                    </p:anim>
                                    <p:animEffect transition="in" filter="fade">
                                      <p:cBhvr>
                                        <p:cTn id="14" dur="500"/>
                                        <p:tgtEl>
                                          <p:spTgt spid="133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İşlemci</a:t>
            </a:r>
            <a:endParaRPr lang="tr-TR" dirty="0"/>
          </a:p>
        </p:txBody>
      </p:sp>
      <p:sp>
        <p:nvSpPr>
          <p:cNvPr id="3" name="İçerik Yer Tutucusu 2"/>
          <p:cNvSpPr>
            <a:spLocks noGrp="1"/>
          </p:cNvSpPr>
          <p:nvPr>
            <p:ph idx="1"/>
          </p:nvPr>
        </p:nvSpPr>
        <p:spPr>
          <a:xfrm>
            <a:off x="609599" y="2160590"/>
            <a:ext cx="2275584" cy="3880773"/>
          </a:xfrm>
        </p:spPr>
        <p:txBody>
          <a:bodyPr/>
          <a:lstStyle/>
          <a:p>
            <a:r>
              <a:rPr lang="tr-TR" dirty="0" smtClean="0"/>
              <a:t>Tüm işlemlerin yapıldığı merkez olduğu </a:t>
            </a:r>
            <a:r>
              <a:rPr lang="tr-TR" dirty="0"/>
              <a:t>için </a:t>
            </a:r>
            <a:r>
              <a:rPr lang="tr-TR" dirty="0" smtClean="0"/>
              <a:t>işlemciye bilgisayarın </a:t>
            </a:r>
            <a:r>
              <a:rPr lang="tr-TR" dirty="0"/>
              <a:t>beyni diyebiliriz.</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50283" y="1799562"/>
            <a:ext cx="4072129" cy="4241801"/>
          </a:xfrm>
          <a:prstGeom prst="rect">
            <a:avLst/>
          </a:prstGeom>
          <a:ln>
            <a:noFill/>
          </a:ln>
          <a:effectLst>
            <a:softEdge rad="112500"/>
          </a:effectLst>
        </p:spPr>
      </p:pic>
    </p:spTree>
    <p:extLst>
      <p:ext uri="{BB962C8B-B14F-4D97-AF65-F5344CB8AC3E}">
        <p14:creationId xmlns:p14="http://schemas.microsoft.com/office/powerpoint/2010/main" xmlns="" val="4135938335"/>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Ekran Kartı</a:t>
            </a:r>
            <a:endParaRPr lang="tr-TR" dirty="0"/>
          </a:p>
        </p:txBody>
      </p:sp>
      <p:sp>
        <p:nvSpPr>
          <p:cNvPr id="3" name="İçerik Yer Tutucusu 2"/>
          <p:cNvSpPr>
            <a:spLocks noGrp="1"/>
          </p:cNvSpPr>
          <p:nvPr>
            <p:ph idx="1"/>
          </p:nvPr>
        </p:nvSpPr>
        <p:spPr>
          <a:xfrm>
            <a:off x="4140201" y="2160590"/>
            <a:ext cx="3086100" cy="3880773"/>
          </a:xfrm>
        </p:spPr>
        <p:txBody>
          <a:bodyPr/>
          <a:lstStyle/>
          <a:p>
            <a:r>
              <a:rPr lang="tr-TR" dirty="0" smtClean="0"/>
              <a:t>Görüntüyü işler ve işlenen görüntünün ekrana aktarılmasını sağlar.</a:t>
            </a:r>
          </a:p>
          <a:p>
            <a:r>
              <a:rPr lang="tr-TR" dirty="0" smtClean="0"/>
              <a:t>Oyunların akıcı çalışmasında önemi büyüktür.</a:t>
            </a:r>
            <a:endParaRPr lang="tr-TR" dirty="0"/>
          </a:p>
        </p:txBody>
      </p:sp>
      <p:pic>
        <p:nvPicPr>
          <p:cNvPr id="14338" name="Picture 2" descr="http://cdn.cnet.com.au/cnet2/i/r/2006/desktops/pc/videocard/ati_radeon_440x33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1391" y="2810006"/>
            <a:ext cx="3676646" cy="27574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60970840"/>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 calcmode="lin" valueType="num">
                                      <p:cBhvr>
                                        <p:cTn id="12" dur="500" fill="hold"/>
                                        <p:tgtEl>
                                          <p:spTgt spid="14338"/>
                                        </p:tgtEl>
                                        <p:attrNameLst>
                                          <p:attrName>ppt_w</p:attrName>
                                        </p:attrNameLst>
                                      </p:cBhvr>
                                      <p:tavLst>
                                        <p:tav tm="0">
                                          <p:val>
                                            <p:fltVal val="0"/>
                                          </p:val>
                                        </p:tav>
                                        <p:tav tm="100000">
                                          <p:val>
                                            <p:strVal val="#ppt_w"/>
                                          </p:val>
                                        </p:tav>
                                      </p:tavLst>
                                    </p:anim>
                                    <p:anim calcmode="lin" valueType="num">
                                      <p:cBhvr>
                                        <p:cTn id="13" dur="500" fill="hold"/>
                                        <p:tgtEl>
                                          <p:spTgt spid="14338"/>
                                        </p:tgtEl>
                                        <p:attrNameLst>
                                          <p:attrName>ppt_h</p:attrName>
                                        </p:attrNameLst>
                                      </p:cBhvr>
                                      <p:tavLst>
                                        <p:tav tm="0">
                                          <p:val>
                                            <p:fltVal val="0"/>
                                          </p:val>
                                        </p:tav>
                                        <p:tav tm="100000">
                                          <p:val>
                                            <p:strVal val="#ppt_h"/>
                                          </p:val>
                                        </p:tav>
                                      </p:tavLst>
                                    </p:anim>
                                    <p:animEffect transition="in" filter="fade">
                                      <p:cBhvr>
                                        <p:cTn id="14" dur="500"/>
                                        <p:tgtEl>
                                          <p:spTgt spid="1433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Ram Bellek</a:t>
            </a:r>
            <a:endParaRPr lang="tr-TR" dirty="0"/>
          </a:p>
        </p:txBody>
      </p:sp>
      <p:sp>
        <p:nvSpPr>
          <p:cNvPr id="3" name="İçerik Yer Tutucusu 2"/>
          <p:cNvSpPr>
            <a:spLocks noGrp="1"/>
          </p:cNvSpPr>
          <p:nvPr>
            <p:ph idx="1"/>
          </p:nvPr>
        </p:nvSpPr>
        <p:spPr>
          <a:xfrm>
            <a:off x="609599" y="1498600"/>
            <a:ext cx="6347714" cy="1638301"/>
          </a:xfrm>
        </p:spPr>
        <p:txBody>
          <a:bodyPr/>
          <a:lstStyle/>
          <a:p>
            <a:r>
              <a:rPr lang="tr-TR" dirty="0" smtClean="0"/>
              <a:t>Bilgilerin geçici olarak saklandığı donanım birimidir. Elektrik kesilmesi durumunda içindeki bilgiler silinir.</a:t>
            </a:r>
            <a:endParaRPr lang="tr-TR" dirty="0"/>
          </a:p>
        </p:txBody>
      </p:sp>
      <p:pic>
        <p:nvPicPr>
          <p:cNvPr id="15362" name="Picture 2" descr="http://www.blogatur.com/wp-content/uploads/2013/09/ram-secimi.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6111" y="2819400"/>
            <a:ext cx="4792551" cy="3195034"/>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Resim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919260" y="3005742"/>
            <a:ext cx="3983808" cy="2635204"/>
          </a:xfrm>
          <a:prstGeom prst="rect">
            <a:avLst/>
          </a:prstGeom>
        </p:spPr>
      </p:pic>
    </p:spTree>
    <p:extLst>
      <p:ext uri="{BB962C8B-B14F-4D97-AF65-F5344CB8AC3E}">
        <p14:creationId xmlns:p14="http://schemas.microsoft.com/office/powerpoint/2010/main" xmlns="" val="2183579674"/>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 calcmode="lin" valueType="num">
                                      <p:cBhvr>
                                        <p:cTn id="12" dur="500" fill="hold"/>
                                        <p:tgtEl>
                                          <p:spTgt spid="15362"/>
                                        </p:tgtEl>
                                        <p:attrNameLst>
                                          <p:attrName>ppt_w</p:attrName>
                                        </p:attrNameLst>
                                      </p:cBhvr>
                                      <p:tavLst>
                                        <p:tav tm="0">
                                          <p:val>
                                            <p:fltVal val="0"/>
                                          </p:val>
                                        </p:tav>
                                        <p:tav tm="100000">
                                          <p:val>
                                            <p:strVal val="#ppt_w"/>
                                          </p:val>
                                        </p:tav>
                                      </p:tavLst>
                                    </p:anim>
                                    <p:anim calcmode="lin" valueType="num">
                                      <p:cBhvr>
                                        <p:cTn id="13" dur="500" fill="hold"/>
                                        <p:tgtEl>
                                          <p:spTgt spid="15362"/>
                                        </p:tgtEl>
                                        <p:attrNameLst>
                                          <p:attrName>ppt_h</p:attrName>
                                        </p:attrNameLst>
                                      </p:cBhvr>
                                      <p:tavLst>
                                        <p:tav tm="0">
                                          <p:val>
                                            <p:fltVal val="0"/>
                                          </p:val>
                                        </p:tav>
                                        <p:tav tm="100000">
                                          <p:val>
                                            <p:strVal val="#ppt_h"/>
                                          </p:val>
                                        </p:tav>
                                      </p:tavLst>
                                    </p:anim>
                                    <p:animEffect transition="in" filter="fade">
                                      <p:cBhvr>
                                        <p:cTn id="14" dur="500"/>
                                        <p:tgtEl>
                                          <p:spTgt spid="1536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Bellek</a:t>
            </a:r>
            <a:endParaRPr lang="tr-TR" dirty="0"/>
          </a:p>
        </p:txBody>
      </p:sp>
      <p:sp>
        <p:nvSpPr>
          <p:cNvPr id="3" name="İçerik Yer Tutucusu 2"/>
          <p:cNvSpPr>
            <a:spLocks noGrp="1"/>
          </p:cNvSpPr>
          <p:nvPr>
            <p:ph idx="1"/>
          </p:nvPr>
        </p:nvSpPr>
        <p:spPr>
          <a:xfrm>
            <a:off x="609599" y="1498600"/>
            <a:ext cx="6347714" cy="1638301"/>
          </a:xfrm>
        </p:spPr>
        <p:txBody>
          <a:bodyPr/>
          <a:lstStyle/>
          <a:p>
            <a:r>
              <a:rPr lang="tr-TR" dirty="0" smtClean="0"/>
              <a:t>Belleğin fazla olması bilgisayarda birden çok programı aynı anda hızlı bir şekilde çalıştırmaya yardımcı olur. Dolayısıyla bilgisayarın hızına etkisi büyüktür.</a:t>
            </a:r>
            <a:endParaRPr lang="tr-TR" dirty="0"/>
          </a:p>
        </p:txBody>
      </p:sp>
      <p:pic>
        <p:nvPicPr>
          <p:cNvPr id="1026" name="Picture 2" descr="http://bim9.com/wp-content/uploads/2012/01/RAM_SM.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23975" y="2317750"/>
            <a:ext cx="5823609" cy="38782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47228024"/>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Sabit Disk</a:t>
            </a:r>
            <a:endParaRPr lang="tr-TR" dirty="0"/>
          </a:p>
        </p:txBody>
      </p:sp>
      <p:sp>
        <p:nvSpPr>
          <p:cNvPr id="3" name="İçerik Yer Tutucusu 2"/>
          <p:cNvSpPr>
            <a:spLocks noGrp="1"/>
          </p:cNvSpPr>
          <p:nvPr>
            <p:ph idx="1"/>
          </p:nvPr>
        </p:nvSpPr>
        <p:spPr>
          <a:xfrm>
            <a:off x="609599" y="2160590"/>
            <a:ext cx="2755901" cy="3880773"/>
          </a:xfrm>
        </p:spPr>
        <p:txBody>
          <a:bodyPr/>
          <a:lstStyle/>
          <a:p>
            <a:r>
              <a:rPr lang="tr-TR" dirty="0" smtClean="0"/>
              <a:t>Bilgileri kalıcı olarak depolayan donanımdır. Dosyalar, müzikler, filmler vs. tüm bilgilerimiz sabit diskte kayıtlıdır.</a:t>
            </a:r>
          </a:p>
          <a:p>
            <a:r>
              <a:rPr lang="tr-TR" dirty="0" smtClean="0"/>
              <a:t>Elektrik kesilmesi durumunda içindeki bilgiler silinmez.</a:t>
            </a:r>
            <a:endParaRPr lang="tr-TR" dirty="0"/>
          </a:p>
        </p:txBody>
      </p:sp>
      <p:pic>
        <p:nvPicPr>
          <p:cNvPr id="2050" name="Picture 2" descr="http://www.storagereview.com/images/StorageReview-Seagate-NAS-HDD.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35398" y="3492314"/>
            <a:ext cx="3252775" cy="2663449"/>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Resim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044641" y="608015"/>
            <a:ext cx="3772637" cy="2392762"/>
          </a:xfrm>
          <a:prstGeom prst="rect">
            <a:avLst/>
          </a:prstGeom>
        </p:spPr>
      </p:pic>
    </p:spTree>
    <p:extLst>
      <p:ext uri="{BB962C8B-B14F-4D97-AF65-F5344CB8AC3E}">
        <p14:creationId xmlns:p14="http://schemas.microsoft.com/office/powerpoint/2010/main" xmlns="" val="3044643750"/>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Sabit Disk</a:t>
            </a:r>
            <a:endParaRPr lang="tr-TR" dirty="0"/>
          </a:p>
        </p:txBody>
      </p:sp>
      <p:sp>
        <p:nvSpPr>
          <p:cNvPr id="3" name="İçerik Yer Tutucusu 2"/>
          <p:cNvSpPr>
            <a:spLocks noGrp="1"/>
          </p:cNvSpPr>
          <p:nvPr>
            <p:ph idx="1"/>
          </p:nvPr>
        </p:nvSpPr>
        <p:spPr>
          <a:xfrm>
            <a:off x="4467224" y="1930400"/>
            <a:ext cx="2755901" cy="3880773"/>
          </a:xfrm>
        </p:spPr>
        <p:txBody>
          <a:bodyPr/>
          <a:lstStyle/>
          <a:p>
            <a:r>
              <a:rPr lang="tr-TR" dirty="0" smtClean="0"/>
              <a:t>Sabit diskler büyüklük, dönme hızları ve kapasiteleri ile birbirinden farklılık gösterebilir.</a:t>
            </a:r>
            <a:endParaRPr lang="tr-TR" dirty="0"/>
          </a:p>
        </p:txBody>
      </p:sp>
      <p:pic>
        <p:nvPicPr>
          <p:cNvPr id="3074" name="Picture 2" descr="http://img.tomshardware.com/us/2007/06/01/the_power_saving_guide/hdd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3786" y="1930400"/>
            <a:ext cx="4048125" cy="35623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92241788"/>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Effect transition="in" filter="fade">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Güç Kaynağı</a:t>
            </a:r>
            <a:endParaRPr lang="tr-TR" dirty="0"/>
          </a:p>
        </p:txBody>
      </p:sp>
      <p:sp>
        <p:nvSpPr>
          <p:cNvPr id="3" name="İçerik Yer Tutucusu 2"/>
          <p:cNvSpPr>
            <a:spLocks noGrp="1"/>
          </p:cNvSpPr>
          <p:nvPr>
            <p:ph idx="1"/>
          </p:nvPr>
        </p:nvSpPr>
        <p:spPr>
          <a:xfrm>
            <a:off x="609599" y="2160591"/>
            <a:ext cx="6464301" cy="950910"/>
          </a:xfrm>
        </p:spPr>
        <p:txBody>
          <a:bodyPr/>
          <a:lstStyle/>
          <a:p>
            <a:r>
              <a:rPr lang="tr-TR" dirty="0" smtClean="0"/>
              <a:t>Bilgisayarın tüm parçalarına gerekli gücü (elektrik akımı) sağlayan donanımdır.</a:t>
            </a:r>
            <a:endParaRPr lang="tr-TR" dirty="0"/>
          </a:p>
        </p:txBody>
      </p:sp>
      <p:pic>
        <p:nvPicPr>
          <p:cNvPr id="4098" name="Picture 2" descr="http://www.plinkusa.net/products/FSP300-60THA-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7167" y="3111501"/>
            <a:ext cx="3921125" cy="3168586"/>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Resim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34963" y="3227411"/>
            <a:ext cx="3472211" cy="2774144"/>
          </a:xfrm>
          <a:prstGeom prst="rect">
            <a:avLst/>
          </a:prstGeom>
        </p:spPr>
      </p:pic>
    </p:spTree>
    <p:extLst>
      <p:ext uri="{BB962C8B-B14F-4D97-AF65-F5344CB8AC3E}">
        <p14:creationId xmlns:p14="http://schemas.microsoft.com/office/powerpoint/2010/main" xmlns="" val="2436997812"/>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animEffect transition="in" filter="fade">
                                      <p:cBhvr>
                                        <p:cTn id="14" dur="5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Ağ Kartı</a:t>
            </a:r>
            <a:endParaRPr lang="tr-TR" dirty="0"/>
          </a:p>
        </p:txBody>
      </p:sp>
      <p:pic>
        <p:nvPicPr>
          <p:cNvPr id="5122" name="Picture 2" descr="http://www.buzzle.com/img/articleImages/277543-26816-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06083" y="2908300"/>
            <a:ext cx="4849199" cy="322818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İçerik Yer Tutucusu 2"/>
          <p:cNvSpPr>
            <a:spLocks noGrp="1"/>
          </p:cNvSpPr>
          <p:nvPr>
            <p:ph idx="1"/>
          </p:nvPr>
        </p:nvSpPr>
        <p:spPr>
          <a:xfrm>
            <a:off x="609599" y="2160591"/>
            <a:ext cx="3098801" cy="2195510"/>
          </a:xfrm>
        </p:spPr>
        <p:txBody>
          <a:bodyPr/>
          <a:lstStyle/>
          <a:p>
            <a:r>
              <a:rPr lang="tr-TR" dirty="0" smtClean="0"/>
              <a:t>Bilgisayarın bir ağa veya başka bir bilgisayara bağlanmasını sağlayan donanımdır. Yeni </a:t>
            </a:r>
            <a:r>
              <a:rPr lang="tr-TR" dirty="0" err="1" smtClean="0"/>
              <a:t>anakartlar</a:t>
            </a:r>
            <a:r>
              <a:rPr lang="tr-TR" dirty="0" smtClean="0"/>
              <a:t> üzerinde tümleşik olarak yer alır.</a:t>
            </a:r>
            <a:endParaRPr lang="tr-TR" dirty="0"/>
          </a:p>
        </p:txBody>
      </p:sp>
    </p:spTree>
    <p:extLst>
      <p:ext uri="{BB962C8B-B14F-4D97-AF65-F5344CB8AC3E}">
        <p14:creationId xmlns:p14="http://schemas.microsoft.com/office/powerpoint/2010/main" xmlns="" val="367547986"/>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500" fill="hold"/>
                                        <p:tgtEl>
                                          <p:spTgt spid="5122"/>
                                        </p:tgtEl>
                                        <p:attrNameLst>
                                          <p:attrName>ppt_w</p:attrName>
                                        </p:attrNameLst>
                                      </p:cBhvr>
                                      <p:tavLst>
                                        <p:tav tm="0">
                                          <p:val>
                                            <p:fltVal val="0"/>
                                          </p:val>
                                        </p:tav>
                                        <p:tav tm="100000">
                                          <p:val>
                                            <p:strVal val="#ppt_w"/>
                                          </p:val>
                                        </p:tav>
                                      </p:tavLst>
                                    </p:anim>
                                    <p:anim calcmode="lin" valueType="num">
                                      <p:cBhvr>
                                        <p:cTn id="13" dur="500" fill="hold"/>
                                        <p:tgtEl>
                                          <p:spTgt spid="5122"/>
                                        </p:tgtEl>
                                        <p:attrNameLst>
                                          <p:attrName>ppt_h</p:attrName>
                                        </p:attrNameLst>
                                      </p:cBhvr>
                                      <p:tavLst>
                                        <p:tav tm="0">
                                          <p:val>
                                            <p:fltVal val="0"/>
                                          </p:val>
                                        </p:tav>
                                        <p:tav tm="100000">
                                          <p:val>
                                            <p:strVal val="#ppt_h"/>
                                          </p:val>
                                        </p:tav>
                                      </p:tavLst>
                                    </p:anim>
                                    <p:animEffect transition="in" filter="fade">
                                      <p:cBhvr>
                                        <p:cTn id="14" dur="5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Soğutucu Fanlar</a:t>
            </a:r>
            <a:endParaRPr lang="tr-TR" dirty="0"/>
          </a:p>
        </p:txBody>
      </p:sp>
      <p:sp>
        <p:nvSpPr>
          <p:cNvPr id="3" name="İçerik Yer Tutucusu 2"/>
          <p:cNvSpPr>
            <a:spLocks noGrp="1"/>
          </p:cNvSpPr>
          <p:nvPr>
            <p:ph idx="1"/>
          </p:nvPr>
        </p:nvSpPr>
        <p:spPr>
          <a:xfrm>
            <a:off x="609599" y="1930400"/>
            <a:ext cx="2601213" cy="3880773"/>
          </a:xfrm>
        </p:spPr>
        <p:txBody>
          <a:bodyPr/>
          <a:lstStyle/>
          <a:p>
            <a:r>
              <a:rPr lang="tr-TR" dirty="0" smtClean="0"/>
              <a:t>Kasa içerisindeki ısıyı düşürmeye yardımcı olan pervanelerdir. Bunlar hem parçaları soğutur hem de kasa içerisindeki hava akımını sağlar.</a:t>
            </a:r>
            <a:endParaRPr lang="tr-TR" dirty="0"/>
          </a:p>
        </p:txBody>
      </p:sp>
      <p:pic>
        <p:nvPicPr>
          <p:cNvPr id="6146" name="Picture 2" descr="250240201321614194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14775" y="1930400"/>
            <a:ext cx="2857500" cy="2857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8499694"/>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p:cTn id="12" dur="500" fill="hold"/>
                                        <p:tgtEl>
                                          <p:spTgt spid="6146"/>
                                        </p:tgtEl>
                                        <p:attrNameLst>
                                          <p:attrName>ppt_w</p:attrName>
                                        </p:attrNameLst>
                                      </p:cBhvr>
                                      <p:tavLst>
                                        <p:tav tm="0">
                                          <p:val>
                                            <p:fltVal val="0"/>
                                          </p:val>
                                        </p:tav>
                                        <p:tav tm="100000">
                                          <p:val>
                                            <p:strVal val="#ppt_w"/>
                                          </p:val>
                                        </p:tav>
                                      </p:tavLst>
                                    </p:anim>
                                    <p:anim calcmode="lin" valueType="num">
                                      <p:cBhvr>
                                        <p:cTn id="13" dur="500" fill="hold"/>
                                        <p:tgtEl>
                                          <p:spTgt spid="6146"/>
                                        </p:tgtEl>
                                        <p:attrNameLst>
                                          <p:attrName>ppt_h</p:attrName>
                                        </p:attrNameLst>
                                      </p:cBhvr>
                                      <p:tavLst>
                                        <p:tav tm="0">
                                          <p:val>
                                            <p:fltVal val="0"/>
                                          </p:val>
                                        </p:tav>
                                        <p:tav tm="100000">
                                          <p:val>
                                            <p:strVal val="#ppt_h"/>
                                          </p:val>
                                        </p:tav>
                                      </p:tavLst>
                                    </p:anim>
                                    <p:animEffect transition="in" filter="fade">
                                      <p:cBhvr>
                                        <p:cTn id="14" dur="500"/>
                                        <p:tgtEl>
                                          <p:spTgt spid="614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Bilgisayar Donanımları</a:t>
            </a:r>
            <a:endParaRPr lang="tr-TR" dirty="0"/>
          </a:p>
        </p:txBody>
      </p:sp>
      <p:pic>
        <p:nvPicPr>
          <p:cNvPr id="5122" name="Picture 2" descr="http://computerchroniclestv.com/wp-content/uploads/2012/07/Pc-Hardware-Components-and-Accessorie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26603" y="3051175"/>
            <a:ext cx="4583698" cy="331651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İçerik Yer Tutucusu 2"/>
          <p:cNvSpPr>
            <a:spLocks noGrp="1"/>
          </p:cNvSpPr>
          <p:nvPr>
            <p:ph idx="1"/>
          </p:nvPr>
        </p:nvSpPr>
        <p:spPr>
          <a:xfrm>
            <a:off x="609599" y="1739900"/>
            <a:ext cx="6347713" cy="1549401"/>
          </a:xfrm>
        </p:spPr>
        <p:txBody>
          <a:bodyPr>
            <a:normAutofit lnSpcReduction="10000"/>
          </a:bodyPr>
          <a:lstStyle/>
          <a:p>
            <a:r>
              <a:rPr lang="tr-TR" dirty="0" smtClean="0"/>
              <a:t>Donanımlar, kasanın dışında olabileceği gibi içerisinde de yer alabilir.</a:t>
            </a:r>
          </a:p>
          <a:p>
            <a:r>
              <a:rPr lang="tr-TR" dirty="0" smtClean="0"/>
              <a:t>Kasa içerisinde yer alan donanımlara «dahili donanım» kasa dışında kalan donanımlara ise «harici donanım» denir.</a:t>
            </a:r>
          </a:p>
        </p:txBody>
      </p:sp>
    </p:spTree>
    <p:extLst>
      <p:ext uri="{BB962C8B-B14F-4D97-AF65-F5344CB8AC3E}">
        <p14:creationId xmlns:p14="http://schemas.microsoft.com/office/powerpoint/2010/main" xmlns="" val="1232969724"/>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500" fill="hold"/>
                                        <p:tgtEl>
                                          <p:spTgt spid="5122"/>
                                        </p:tgtEl>
                                        <p:attrNameLst>
                                          <p:attrName>ppt_w</p:attrName>
                                        </p:attrNameLst>
                                      </p:cBhvr>
                                      <p:tavLst>
                                        <p:tav tm="0">
                                          <p:val>
                                            <p:fltVal val="0"/>
                                          </p:val>
                                        </p:tav>
                                        <p:tav tm="100000">
                                          <p:val>
                                            <p:strVal val="#ppt_w"/>
                                          </p:val>
                                        </p:tav>
                                      </p:tavLst>
                                    </p:anim>
                                    <p:anim calcmode="lin" valueType="num">
                                      <p:cBhvr>
                                        <p:cTn id="13" dur="500" fill="hold"/>
                                        <p:tgtEl>
                                          <p:spTgt spid="5122"/>
                                        </p:tgtEl>
                                        <p:attrNameLst>
                                          <p:attrName>ppt_h</p:attrName>
                                        </p:attrNameLst>
                                      </p:cBhvr>
                                      <p:tavLst>
                                        <p:tav tm="0">
                                          <p:val>
                                            <p:fltVal val="0"/>
                                          </p:val>
                                        </p:tav>
                                        <p:tav tm="100000">
                                          <p:val>
                                            <p:strVal val="#ppt_h"/>
                                          </p:val>
                                        </p:tav>
                                      </p:tavLst>
                                    </p:anim>
                                    <p:animEffect transition="in" filter="fade">
                                      <p:cBhvr>
                                        <p:cTn id="14" dur="5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Disket Sürücü</a:t>
            </a:r>
            <a:endParaRPr lang="tr-TR" dirty="0"/>
          </a:p>
        </p:txBody>
      </p:sp>
      <p:sp>
        <p:nvSpPr>
          <p:cNvPr id="3" name="İçerik Yer Tutucusu 2"/>
          <p:cNvSpPr>
            <a:spLocks noGrp="1"/>
          </p:cNvSpPr>
          <p:nvPr>
            <p:ph idx="1"/>
          </p:nvPr>
        </p:nvSpPr>
        <p:spPr>
          <a:xfrm>
            <a:off x="4343401" y="2060432"/>
            <a:ext cx="2613912" cy="3980932"/>
          </a:xfrm>
        </p:spPr>
        <p:txBody>
          <a:bodyPr/>
          <a:lstStyle/>
          <a:p>
            <a:r>
              <a:rPr lang="tr-TR" dirty="0" smtClean="0"/>
              <a:t>Disketlere okuma yazma işlemi yapan donanımdır. Günümüzde artık kullanılmamaktadır.</a:t>
            </a:r>
            <a:endParaRPr lang="tr-TR" dirty="0"/>
          </a:p>
        </p:txBody>
      </p:sp>
      <p:pic>
        <p:nvPicPr>
          <p:cNvPr id="7172" name="Picture 4" descr="http://www.darlingtoncomputerrepairs.co.uk/images/floppy.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27084" y="3760515"/>
            <a:ext cx="3746501" cy="2768899"/>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descr="http://www.photo-dictionary.com/photofiles/list/1332/1832floppy_disc.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1475" y="1643777"/>
            <a:ext cx="2511425" cy="26621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11772632"/>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animEffect transition="in" filter="fade">
                                      <p:cBhvr>
                                        <p:cTn id="14" dur="500"/>
                                        <p:tgtEl>
                                          <p:spTgt spid="717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172"/>
                                        </p:tgtEl>
                                        <p:attrNameLst>
                                          <p:attrName>style.visibility</p:attrName>
                                        </p:attrNameLst>
                                      </p:cBhvr>
                                      <p:to>
                                        <p:strVal val="visible"/>
                                      </p:to>
                                    </p:set>
                                    <p:anim calcmode="lin" valueType="num">
                                      <p:cBhvr>
                                        <p:cTn id="19" dur="500" fill="hold"/>
                                        <p:tgtEl>
                                          <p:spTgt spid="7172"/>
                                        </p:tgtEl>
                                        <p:attrNameLst>
                                          <p:attrName>ppt_w</p:attrName>
                                        </p:attrNameLst>
                                      </p:cBhvr>
                                      <p:tavLst>
                                        <p:tav tm="0">
                                          <p:val>
                                            <p:fltVal val="0"/>
                                          </p:val>
                                        </p:tav>
                                        <p:tav tm="100000">
                                          <p:val>
                                            <p:strVal val="#ppt_w"/>
                                          </p:val>
                                        </p:tav>
                                      </p:tavLst>
                                    </p:anim>
                                    <p:anim calcmode="lin" valueType="num">
                                      <p:cBhvr>
                                        <p:cTn id="20" dur="500" fill="hold"/>
                                        <p:tgtEl>
                                          <p:spTgt spid="7172"/>
                                        </p:tgtEl>
                                        <p:attrNameLst>
                                          <p:attrName>ppt_h</p:attrName>
                                        </p:attrNameLst>
                                      </p:cBhvr>
                                      <p:tavLst>
                                        <p:tav tm="0">
                                          <p:val>
                                            <p:fltVal val="0"/>
                                          </p:val>
                                        </p:tav>
                                        <p:tav tm="100000">
                                          <p:val>
                                            <p:strVal val="#ppt_h"/>
                                          </p:val>
                                        </p:tav>
                                      </p:tavLst>
                                    </p:anim>
                                    <p:animEffect transition="in" filter="fade">
                                      <p:cBhvr>
                                        <p:cTn id="21" dur="500"/>
                                        <p:tgtEl>
                                          <p:spTgt spid="717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0"/>
                                        <p:tgtEl>
                                          <p:spTgt spid="3">
                                            <p:txEl>
                                              <p:pRg st="0" end="0"/>
                                            </p:txEl>
                                          </p:spTgt>
                                        </p:tgtEl>
                                      </p:cBhvr>
                                    </p:animEffect>
                                    <p:anim calcmode="lin" valueType="num">
                                      <p:cBhvr>
                                        <p:cTn id="2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CD/DVD ROM Sürücü</a:t>
            </a:r>
            <a:endParaRPr lang="tr-TR" dirty="0"/>
          </a:p>
        </p:txBody>
      </p:sp>
      <p:sp>
        <p:nvSpPr>
          <p:cNvPr id="3" name="İçerik Yer Tutucusu 2"/>
          <p:cNvSpPr>
            <a:spLocks noGrp="1"/>
          </p:cNvSpPr>
          <p:nvPr>
            <p:ph idx="1"/>
          </p:nvPr>
        </p:nvSpPr>
        <p:spPr/>
        <p:txBody>
          <a:bodyPr/>
          <a:lstStyle/>
          <a:p>
            <a:r>
              <a:rPr lang="tr-TR" dirty="0" smtClean="0"/>
              <a:t>CD/DVD disklerinde veri depolayabilen veya bu diskleri okuyan donanımdır.</a:t>
            </a:r>
            <a:endParaRPr lang="tr-TR" dirty="0"/>
          </a:p>
        </p:txBody>
      </p:sp>
      <p:pic>
        <p:nvPicPr>
          <p:cNvPr id="8194" name="Picture 2" descr="http://main.makeuseoflimited.netdna-cdn.com/wp-content/uploads/2008/12/blank_cds_30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3987" y="3944083"/>
            <a:ext cx="2857500" cy="2857500"/>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http://image.made-in-china.com/2f0j00FeCEvkUrrbcN/DVD-Writer.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55874" y="2920810"/>
            <a:ext cx="3726839" cy="23603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08936950"/>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p:cTn id="12" dur="500" fill="hold"/>
                                        <p:tgtEl>
                                          <p:spTgt spid="8194"/>
                                        </p:tgtEl>
                                        <p:attrNameLst>
                                          <p:attrName>ppt_w</p:attrName>
                                        </p:attrNameLst>
                                      </p:cBhvr>
                                      <p:tavLst>
                                        <p:tav tm="0">
                                          <p:val>
                                            <p:fltVal val="0"/>
                                          </p:val>
                                        </p:tav>
                                        <p:tav tm="100000">
                                          <p:val>
                                            <p:strVal val="#ppt_w"/>
                                          </p:val>
                                        </p:tav>
                                      </p:tavLst>
                                    </p:anim>
                                    <p:anim calcmode="lin" valueType="num">
                                      <p:cBhvr>
                                        <p:cTn id="13" dur="500" fill="hold"/>
                                        <p:tgtEl>
                                          <p:spTgt spid="8194"/>
                                        </p:tgtEl>
                                        <p:attrNameLst>
                                          <p:attrName>ppt_h</p:attrName>
                                        </p:attrNameLst>
                                      </p:cBhvr>
                                      <p:tavLst>
                                        <p:tav tm="0">
                                          <p:val>
                                            <p:fltVal val="0"/>
                                          </p:val>
                                        </p:tav>
                                        <p:tav tm="100000">
                                          <p:val>
                                            <p:strVal val="#ppt_h"/>
                                          </p:val>
                                        </p:tav>
                                      </p:tavLst>
                                    </p:anim>
                                    <p:animEffect transition="in" filter="fade">
                                      <p:cBhvr>
                                        <p:cTn id="14" dur="500"/>
                                        <p:tgtEl>
                                          <p:spTgt spid="819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 calcmode="lin" valueType="num">
                                      <p:cBhvr>
                                        <p:cTn id="19" dur="500" fill="hold"/>
                                        <p:tgtEl>
                                          <p:spTgt spid="8196"/>
                                        </p:tgtEl>
                                        <p:attrNameLst>
                                          <p:attrName>ppt_w</p:attrName>
                                        </p:attrNameLst>
                                      </p:cBhvr>
                                      <p:tavLst>
                                        <p:tav tm="0">
                                          <p:val>
                                            <p:fltVal val="0"/>
                                          </p:val>
                                        </p:tav>
                                        <p:tav tm="100000">
                                          <p:val>
                                            <p:strVal val="#ppt_w"/>
                                          </p:val>
                                        </p:tav>
                                      </p:tavLst>
                                    </p:anim>
                                    <p:anim calcmode="lin" valueType="num">
                                      <p:cBhvr>
                                        <p:cTn id="20" dur="500" fill="hold"/>
                                        <p:tgtEl>
                                          <p:spTgt spid="8196"/>
                                        </p:tgtEl>
                                        <p:attrNameLst>
                                          <p:attrName>ppt_h</p:attrName>
                                        </p:attrNameLst>
                                      </p:cBhvr>
                                      <p:tavLst>
                                        <p:tav tm="0">
                                          <p:val>
                                            <p:fltVal val="0"/>
                                          </p:val>
                                        </p:tav>
                                        <p:tav tm="100000">
                                          <p:val>
                                            <p:strVal val="#ppt_h"/>
                                          </p:val>
                                        </p:tav>
                                      </p:tavLst>
                                    </p:anim>
                                    <p:animEffect transition="in" filter="fade">
                                      <p:cBhvr>
                                        <p:cTn id="21" dur="500"/>
                                        <p:tgtEl>
                                          <p:spTgt spid="819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0"/>
                                        <p:tgtEl>
                                          <p:spTgt spid="3">
                                            <p:txEl>
                                              <p:pRg st="0" end="0"/>
                                            </p:txEl>
                                          </p:spTgt>
                                        </p:tgtEl>
                                      </p:cBhvr>
                                    </p:animEffect>
                                    <p:anim calcmode="lin" valueType="num">
                                      <p:cBhvr>
                                        <p:cTn id="2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Modem Kartı</a:t>
            </a:r>
            <a:endParaRPr lang="tr-TR" dirty="0"/>
          </a:p>
        </p:txBody>
      </p:sp>
      <p:sp>
        <p:nvSpPr>
          <p:cNvPr id="3" name="İçerik Yer Tutucusu 2"/>
          <p:cNvSpPr>
            <a:spLocks noGrp="1"/>
          </p:cNvSpPr>
          <p:nvPr>
            <p:ph idx="1"/>
          </p:nvPr>
        </p:nvSpPr>
        <p:spPr/>
        <p:txBody>
          <a:bodyPr/>
          <a:lstStyle/>
          <a:p>
            <a:r>
              <a:rPr lang="tr-TR" dirty="0" smtClean="0"/>
              <a:t>Telefon hattını kullanarak internete bağlanmayı sağlayan donanımdır. Günümüzde </a:t>
            </a:r>
            <a:r>
              <a:rPr lang="tr-TR" dirty="0" err="1" smtClean="0"/>
              <a:t>anakart</a:t>
            </a:r>
            <a:r>
              <a:rPr lang="tr-TR" dirty="0" smtClean="0"/>
              <a:t> üzerinde tümleşik olarak yer alır.</a:t>
            </a:r>
            <a:endParaRPr lang="tr-TR" dirty="0"/>
          </a:p>
        </p:txBody>
      </p:sp>
      <p:pic>
        <p:nvPicPr>
          <p:cNvPr id="9218" name="Picture 2" descr="http://www.circuitspecialists.com/content/59604/v90-pci-lucent-0.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8147" b="20025"/>
          <a:stretch/>
        </p:blipFill>
        <p:spPr bwMode="auto">
          <a:xfrm>
            <a:off x="1285875" y="3305425"/>
            <a:ext cx="4797425" cy="29661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84417084"/>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p:cTn id="12" dur="500" fill="hold"/>
                                        <p:tgtEl>
                                          <p:spTgt spid="9218"/>
                                        </p:tgtEl>
                                        <p:attrNameLst>
                                          <p:attrName>ppt_w</p:attrName>
                                        </p:attrNameLst>
                                      </p:cBhvr>
                                      <p:tavLst>
                                        <p:tav tm="0">
                                          <p:val>
                                            <p:fltVal val="0"/>
                                          </p:val>
                                        </p:tav>
                                        <p:tav tm="100000">
                                          <p:val>
                                            <p:strVal val="#ppt_w"/>
                                          </p:val>
                                        </p:tav>
                                      </p:tavLst>
                                    </p:anim>
                                    <p:anim calcmode="lin" valueType="num">
                                      <p:cBhvr>
                                        <p:cTn id="13" dur="500" fill="hold"/>
                                        <p:tgtEl>
                                          <p:spTgt spid="9218"/>
                                        </p:tgtEl>
                                        <p:attrNameLst>
                                          <p:attrName>ppt_h</p:attrName>
                                        </p:attrNameLst>
                                      </p:cBhvr>
                                      <p:tavLst>
                                        <p:tav tm="0">
                                          <p:val>
                                            <p:fltVal val="0"/>
                                          </p:val>
                                        </p:tav>
                                        <p:tav tm="100000">
                                          <p:val>
                                            <p:strVal val="#ppt_h"/>
                                          </p:val>
                                        </p:tav>
                                      </p:tavLst>
                                    </p:anim>
                                    <p:animEffect transition="in" filter="fade">
                                      <p:cBhvr>
                                        <p:cTn id="14" dur="500"/>
                                        <p:tgtEl>
                                          <p:spTgt spid="921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Ses Kartı</a:t>
            </a:r>
            <a:endParaRPr lang="tr-TR" dirty="0"/>
          </a:p>
        </p:txBody>
      </p:sp>
      <p:sp>
        <p:nvSpPr>
          <p:cNvPr id="3" name="İçerik Yer Tutucusu 2"/>
          <p:cNvSpPr>
            <a:spLocks noGrp="1"/>
          </p:cNvSpPr>
          <p:nvPr>
            <p:ph idx="1"/>
          </p:nvPr>
        </p:nvSpPr>
        <p:spPr/>
        <p:txBody>
          <a:bodyPr/>
          <a:lstStyle/>
          <a:p>
            <a:r>
              <a:rPr lang="tr-TR" dirty="0" smtClean="0"/>
              <a:t>Bilgisayara ses girişini ve çıkışını sağlayan donanımdır. Günümüz </a:t>
            </a:r>
            <a:r>
              <a:rPr lang="tr-TR" dirty="0" err="1" smtClean="0"/>
              <a:t>anakartları</a:t>
            </a:r>
            <a:r>
              <a:rPr lang="tr-TR" dirty="0" smtClean="0"/>
              <a:t> üzerinde tümleşik olarak yer alır.</a:t>
            </a:r>
            <a:endParaRPr lang="tr-TR" dirty="0"/>
          </a:p>
        </p:txBody>
      </p:sp>
      <p:pic>
        <p:nvPicPr>
          <p:cNvPr id="10242" name="Picture 2" descr="http://img.rakuten.com/PIC/52309524/0/1/1000/52309524.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20838" b="18780"/>
          <a:stretch/>
        </p:blipFill>
        <p:spPr bwMode="auto">
          <a:xfrm>
            <a:off x="1181101" y="3295463"/>
            <a:ext cx="5080000" cy="29760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94331678"/>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 calcmode="lin" valueType="num">
                                      <p:cBhvr>
                                        <p:cTn id="12" dur="500" fill="hold"/>
                                        <p:tgtEl>
                                          <p:spTgt spid="10242"/>
                                        </p:tgtEl>
                                        <p:attrNameLst>
                                          <p:attrName>ppt_w</p:attrName>
                                        </p:attrNameLst>
                                      </p:cBhvr>
                                      <p:tavLst>
                                        <p:tav tm="0">
                                          <p:val>
                                            <p:fltVal val="0"/>
                                          </p:val>
                                        </p:tav>
                                        <p:tav tm="100000">
                                          <p:val>
                                            <p:strVal val="#ppt_w"/>
                                          </p:val>
                                        </p:tav>
                                      </p:tavLst>
                                    </p:anim>
                                    <p:anim calcmode="lin" valueType="num">
                                      <p:cBhvr>
                                        <p:cTn id="13" dur="500" fill="hold"/>
                                        <p:tgtEl>
                                          <p:spTgt spid="10242"/>
                                        </p:tgtEl>
                                        <p:attrNameLst>
                                          <p:attrName>ppt_h</p:attrName>
                                        </p:attrNameLst>
                                      </p:cBhvr>
                                      <p:tavLst>
                                        <p:tav tm="0">
                                          <p:val>
                                            <p:fltVal val="0"/>
                                          </p:val>
                                        </p:tav>
                                        <p:tav tm="100000">
                                          <p:val>
                                            <p:strVal val="#ppt_h"/>
                                          </p:val>
                                        </p:tav>
                                      </p:tavLst>
                                    </p:anim>
                                    <p:animEffect transition="in" filter="fade">
                                      <p:cBhvr>
                                        <p:cTn id="14" dur="500"/>
                                        <p:tgtEl>
                                          <p:spTgt spid="1024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Diğer Kartlar</a:t>
            </a:r>
            <a:endParaRPr lang="tr-TR" dirty="0"/>
          </a:p>
        </p:txBody>
      </p:sp>
      <p:sp>
        <p:nvSpPr>
          <p:cNvPr id="3" name="İçerik Yer Tutucusu 2"/>
          <p:cNvSpPr>
            <a:spLocks noGrp="1"/>
          </p:cNvSpPr>
          <p:nvPr>
            <p:ph idx="1"/>
          </p:nvPr>
        </p:nvSpPr>
        <p:spPr/>
        <p:txBody>
          <a:bodyPr/>
          <a:lstStyle/>
          <a:p>
            <a:r>
              <a:rPr lang="tr-TR" dirty="0" smtClean="0"/>
              <a:t>Bilgisayarda çeşitli görevler için üretilmiş kartlar da bulunabilir. Örneğin TV veya uydu yayını izlemek için TV Kartı, kablosuz ağlara bağlanmak için ağ kartı veya video aktarımı yapmak için video yakalama kartı gibi.</a:t>
            </a:r>
            <a:endParaRPr lang="tr-TR" dirty="0"/>
          </a:p>
        </p:txBody>
      </p:sp>
      <p:pic>
        <p:nvPicPr>
          <p:cNvPr id="11266" name="Picture 2" descr="http://picom.priceindia.in/computer/wp-content/uploads/2008/10/internal-tv-tuner-card.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50999" y="3583469"/>
            <a:ext cx="3723865" cy="29928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89669478"/>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 calcmode="lin" valueType="num">
                                      <p:cBhvr>
                                        <p:cTn id="12" dur="500" fill="hold"/>
                                        <p:tgtEl>
                                          <p:spTgt spid="11266"/>
                                        </p:tgtEl>
                                        <p:attrNameLst>
                                          <p:attrName>ppt_w</p:attrName>
                                        </p:attrNameLst>
                                      </p:cBhvr>
                                      <p:tavLst>
                                        <p:tav tm="0">
                                          <p:val>
                                            <p:fltVal val="0"/>
                                          </p:val>
                                        </p:tav>
                                        <p:tav tm="100000">
                                          <p:val>
                                            <p:strVal val="#ppt_w"/>
                                          </p:val>
                                        </p:tav>
                                      </p:tavLst>
                                    </p:anim>
                                    <p:anim calcmode="lin" valueType="num">
                                      <p:cBhvr>
                                        <p:cTn id="13" dur="500" fill="hold"/>
                                        <p:tgtEl>
                                          <p:spTgt spid="11266"/>
                                        </p:tgtEl>
                                        <p:attrNameLst>
                                          <p:attrName>ppt_h</p:attrName>
                                        </p:attrNameLst>
                                      </p:cBhvr>
                                      <p:tavLst>
                                        <p:tav tm="0">
                                          <p:val>
                                            <p:fltVal val="0"/>
                                          </p:val>
                                        </p:tav>
                                        <p:tav tm="100000">
                                          <p:val>
                                            <p:strVal val="#ppt_h"/>
                                          </p:val>
                                        </p:tav>
                                      </p:tavLst>
                                    </p:anim>
                                    <p:animEffect transition="in" filter="fade">
                                      <p:cBhvr>
                                        <p:cTn id="14" dur="500"/>
                                        <p:tgtEl>
                                          <p:spTgt spid="1126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Tümleşik/Birleşik Donanım</a:t>
            </a:r>
            <a:endParaRPr lang="tr-TR" dirty="0"/>
          </a:p>
        </p:txBody>
      </p:sp>
      <p:sp>
        <p:nvSpPr>
          <p:cNvPr id="3" name="İçerik Yer Tutucusu 2"/>
          <p:cNvSpPr>
            <a:spLocks noGrp="1"/>
          </p:cNvSpPr>
          <p:nvPr>
            <p:ph idx="1"/>
          </p:nvPr>
        </p:nvSpPr>
        <p:spPr/>
        <p:txBody>
          <a:bodyPr/>
          <a:lstStyle/>
          <a:p>
            <a:r>
              <a:rPr lang="tr-TR" dirty="0" smtClean="0"/>
              <a:t>Günümüzde birçok donanım </a:t>
            </a:r>
            <a:r>
              <a:rPr lang="tr-TR" dirty="0" err="1" smtClean="0"/>
              <a:t>anakart</a:t>
            </a:r>
            <a:r>
              <a:rPr lang="tr-TR" dirty="0" smtClean="0"/>
              <a:t> üzerinde yer almaktadır. Örneğin, ses kartı, modem, ağ kartı, ekran kartı gibi. Bu şekilde ayrıca takılmasına gerek duyulmayan, </a:t>
            </a:r>
            <a:r>
              <a:rPr lang="tr-TR" dirty="0" err="1" smtClean="0"/>
              <a:t>anakart</a:t>
            </a:r>
            <a:r>
              <a:rPr lang="tr-TR" dirty="0" smtClean="0"/>
              <a:t> üzerinde gelen donanımlara tümleşik donanım adı verilir.</a:t>
            </a:r>
            <a:endParaRPr lang="tr-TR" dirty="0"/>
          </a:p>
        </p:txBody>
      </p:sp>
      <p:pic>
        <p:nvPicPr>
          <p:cNvPr id="15362" name="Picture 2" descr="http://www.logicsupply.com/images/photos/mainboard/d201gly_big.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9823" y="3821247"/>
            <a:ext cx="4532335" cy="27722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786329"/>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 calcmode="lin" valueType="num">
                                      <p:cBhvr>
                                        <p:cTn id="12" dur="500" fill="hold"/>
                                        <p:tgtEl>
                                          <p:spTgt spid="15362"/>
                                        </p:tgtEl>
                                        <p:attrNameLst>
                                          <p:attrName>ppt_w</p:attrName>
                                        </p:attrNameLst>
                                      </p:cBhvr>
                                      <p:tavLst>
                                        <p:tav tm="0">
                                          <p:val>
                                            <p:fltVal val="0"/>
                                          </p:val>
                                        </p:tav>
                                        <p:tav tm="100000">
                                          <p:val>
                                            <p:strVal val="#ppt_w"/>
                                          </p:val>
                                        </p:tav>
                                      </p:tavLst>
                                    </p:anim>
                                    <p:anim calcmode="lin" valueType="num">
                                      <p:cBhvr>
                                        <p:cTn id="13" dur="500" fill="hold"/>
                                        <p:tgtEl>
                                          <p:spTgt spid="15362"/>
                                        </p:tgtEl>
                                        <p:attrNameLst>
                                          <p:attrName>ppt_h</p:attrName>
                                        </p:attrNameLst>
                                      </p:cBhvr>
                                      <p:tavLst>
                                        <p:tav tm="0">
                                          <p:val>
                                            <p:fltVal val="0"/>
                                          </p:val>
                                        </p:tav>
                                        <p:tav tm="100000">
                                          <p:val>
                                            <p:strVal val="#ppt_h"/>
                                          </p:val>
                                        </p:tav>
                                      </p:tavLst>
                                    </p:anim>
                                    <p:animEffect transition="in" filter="fade">
                                      <p:cBhvr>
                                        <p:cTn id="14" dur="500"/>
                                        <p:tgtEl>
                                          <p:spTgt spid="1536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Yazılım Nedir?</a:t>
            </a:r>
            <a:endParaRPr lang="tr-TR" dirty="0"/>
          </a:p>
        </p:txBody>
      </p:sp>
      <p:sp>
        <p:nvSpPr>
          <p:cNvPr id="3" name="İçerik Yer Tutucusu 2"/>
          <p:cNvSpPr>
            <a:spLocks noGrp="1"/>
          </p:cNvSpPr>
          <p:nvPr>
            <p:ph idx="1"/>
          </p:nvPr>
        </p:nvSpPr>
        <p:spPr>
          <a:xfrm>
            <a:off x="3783455" y="2554290"/>
            <a:ext cx="3429001" cy="3948110"/>
          </a:xfrm>
        </p:spPr>
        <p:txBody>
          <a:bodyPr/>
          <a:lstStyle/>
          <a:p>
            <a:r>
              <a:rPr lang="tr-TR" dirty="0" smtClean="0"/>
              <a:t>Bilgisayarın kullanılmasını sağlayan </a:t>
            </a:r>
            <a:r>
              <a:rPr lang="tr-TR" dirty="0"/>
              <a:t>her türlü </a:t>
            </a:r>
            <a:r>
              <a:rPr lang="tr-TR" dirty="0" smtClean="0"/>
              <a:t>programa ise yazılım adı verilir.</a:t>
            </a:r>
          </a:p>
          <a:p>
            <a:r>
              <a:rPr lang="tr-TR" dirty="0" smtClean="0"/>
              <a:t>Örneğin resim yapmamızı sağlayan Paint, internete girmemizi sağlayan </a:t>
            </a:r>
            <a:r>
              <a:rPr lang="tr-TR" dirty="0" err="1" smtClean="0"/>
              <a:t>Chrome</a:t>
            </a:r>
            <a:r>
              <a:rPr lang="tr-TR" dirty="0" smtClean="0"/>
              <a:t> gibi..</a:t>
            </a:r>
            <a:endParaRPr lang="tr-TR" dirty="0"/>
          </a:p>
        </p:txBody>
      </p:sp>
      <p:pic>
        <p:nvPicPr>
          <p:cNvPr id="3074" name="Picture 2" descr="http://www.ictcommunityportal.com/wp-content/uploads/2013/04/Computer-Softwar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6875" y="2227262"/>
            <a:ext cx="3200400" cy="32004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26476525"/>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Effect transition="in" filter="fade">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Yazılım/Donanım Farkı</a:t>
            </a:r>
            <a:endParaRPr lang="tr-TR" dirty="0"/>
          </a:p>
        </p:txBody>
      </p:sp>
      <p:sp>
        <p:nvSpPr>
          <p:cNvPr id="3" name="İçerik Yer Tutucusu 2"/>
          <p:cNvSpPr>
            <a:spLocks noGrp="1"/>
          </p:cNvSpPr>
          <p:nvPr>
            <p:ph idx="1"/>
          </p:nvPr>
        </p:nvSpPr>
        <p:spPr>
          <a:xfrm>
            <a:off x="609599" y="1778000"/>
            <a:ext cx="3886201" cy="4445000"/>
          </a:xfrm>
        </p:spPr>
        <p:txBody>
          <a:bodyPr/>
          <a:lstStyle/>
          <a:p>
            <a:r>
              <a:rPr lang="tr-TR" dirty="0" smtClean="0"/>
              <a:t>Donanım ve yazımı insan vücudu ve ruhuna benzetebiliriz. Bedenimize dokunabilirken ruhumuzu dokunamayız. Ruhumuz bedenimizin hareketini, kontrolünü sağlar.</a:t>
            </a:r>
          </a:p>
          <a:p>
            <a:r>
              <a:rPr lang="tr-TR" dirty="0" smtClean="0"/>
              <a:t>Bilgisayar dünyasının ruhu olan yazılım donanımların kontrolünü, birbirleriyle iletişimini sağlar. </a:t>
            </a:r>
          </a:p>
          <a:p>
            <a:r>
              <a:rPr lang="tr-TR" dirty="0"/>
              <a:t>Y</a:t>
            </a:r>
            <a:r>
              <a:rPr lang="tr-TR" dirty="0" smtClean="0"/>
              <a:t>azılım olmadan bilgisayardaki donanımları kullanamayız.</a:t>
            </a:r>
          </a:p>
        </p:txBody>
      </p:sp>
      <p:pic>
        <p:nvPicPr>
          <p:cNvPr id="4098" name="Picture 2" descr="http://www.velocityiq.com/images/sv_precn_hardware_softwar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6775" y="2692400"/>
            <a:ext cx="2524125" cy="25431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1461359"/>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animEffect transition="in" filter="fade">
                                      <p:cBhvr>
                                        <p:cTn id="14" dur="5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Yazılım Çeşitleri</a:t>
            </a:r>
            <a:endParaRPr lang="tr-TR" dirty="0"/>
          </a:p>
        </p:txBody>
      </p:sp>
      <p:sp>
        <p:nvSpPr>
          <p:cNvPr id="3" name="İçerik Yer Tutucusu 2"/>
          <p:cNvSpPr>
            <a:spLocks noGrp="1"/>
          </p:cNvSpPr>
          <p:nvPr>
            <p:ph idx="1"/>
          </p:nvPr>
        </p:nvSpPr>
        <p:spPr>
          <a:xfrm>
            <a:off x="609599" y="1930400"/>
            <a:ext cx="6347714" cy="4110963"/>
          </a:xfrm>
        </p:spPr>
        <p:txBody>
          <a:bodyPr/>
          <a:lstStyle/>
          <a:p>
            <a:r>
              <a:rPr lang="tr-TR" dirty="0" smtClean="0"/>
              <a:t>Yazılımlar, sistem yazılımı ve uygulama yazılımı olarak ikiye ayrılır.</a:t>
            </a:r>
          </a:p>
        </p:txBody>
      </p:sp>
      <p:pic>
        <p:nvPicPr>
          <p:cNvPr id="12290" name="Picture 2" descr="http://cfile26.uf.tistory.com/image/274D634E51FEF3532D168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60425" y="2857500"/>
            <a:ext cx="4635500" cy="3708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47112648"/>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 calcmode="lin" valueType="num">
                                      <p:cBhvr>
                                        <p:cTn id="12" dur="500" fill="hold"/>
                                        <p:tgtEl>
                                          <p:spTgt spid="12290"/>
                                        </p:tgtEl>
                                        <p:attrNameLst>
                                          <p:attrName>ppt_w</p:attrName>
                                        </p:attrNameLst>
                                      </p:cBhvr>
                                      <p:tavLst>
                                        <p:tav tm="0">
                                          <p:val>
                                            <p:fltVal val="0"/>
                                          </p:val>
                                        </p:tav>
                                        <p:tav tm="100000">
                                          <p:val>
                                            <p:strVal val="#ppt_w"/>
                                          </p:val>
                                        </p:tav>
                                      </p:tavLst>
                                    </p:anim>
                                    <p:anim calcmode="lin" valueType="num">
                                      <p:cBhvr>
                                        <p:cTn id="13" dur="500" fill="hold"/>
                                        <p:tgtEl>
                                          <p:spTgt spid="12290"/>
                                        </p:tgtEl>
                                        <p:attrNameLst>
                                          <p:attrName>ppt_h</p:attrName>
                                        </p:attrNameLst>
                                      </p:cBhvr>
                                      <p:tavLst>
                                        <p:tav tm="0">
                                          <p:val>
                                            <p:fltVal val="0"/>
                                          </p:val>
                                        </p:tav>
                                        <p:tav tm="100000">
                                          <p:val>
                                            <p:strVal val="#ppt_h"/>
                                          </p:val>
                                        </p:tav>
                                      </p:tavLst>
                                    </p:anim>
                                    <p:animEffect transition="in" filter="fade">
                                      <p:cBhvr>
                                        <p:cTn id="14" dur="500"/>
                                        <p:tgtEl>
                                          <p:spTgt spid="1229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Sistem Yazılımı</a:t>
            </a:r>
            <a:endParaRPr lang="tr-TR" dirty="0"/>
          </a:p>
        </p:txBody>
      </p:sp>
      <p:sp>
        <p:nvSpPr>
          <p:cNvPr id="3" name="İçerik Yer Tutucusu 2"/>
          <p:cNvSpPr>
            <a:spLocks noGrp="1"/>
          </p:cNvSpPr>
          <p:nvPr>
            <p:ph idx="1"/>
          </p:nvPr>
        </p:nvSpPr>
        <p:spPr>
          <a:xfrm>
            <a:off x="609599" y="1727200"/>
            <a:ext cx="6347714" cy="4314163"/>
          </a:xfrm>
        </p:spPr>
        <p:txBody>
          <a:bodyPr/>
          <a:lstStyle/>
          <a:p>
            <a:r>
              <a:rPr lang="tr-TR" dirty="0" smtClean="0"/>
              <a:t>İşletim sistemi olarak da bilinir. Bilgisayardaki donanımları yöneten, çalışmasını denetleyen ve diğer tüm yazılımların çalışmasını sağlayan temel yazılımdır.</a:t>
            </a:r>
          </a:p>
          <a:p>
            <a:r>
              <a:rPr lang="tr-TR" dirty="0" smtClean="0"/>
              <a:t>Örneğin sıklıkla duyduğumuz Windows bir işletim sistemidir.</a:t>
            </a:r>
            <a:endParaRPr lang="tr-TR" dirty="0"/>
          </a:p>
        </p:txBody>
      </p:sp>
      <p:pic>
        <p:nvPicPr>
          <p:cNvPr id="13314" name="Picture 2" descr="http://www.maximumpc.com/files/u69/Windows_7_Boxes.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16580" y="3732212"/>
            <a:ext cx="3333750" cy="27432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25043905"/>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 calcmode="lin" valueType="num">
                                      <p:cBhvr>
                                        <p:cTn id="12" dur="500" fill="hold"/>
                                        <p:tgtEl>
                                          <p:spTgt spid="13314"/>
                                        </p:tgtEl>
                                        <p:attrNameLst>
                                          <p:attrName>ppt_w</p:attrName>
                                        </p:attrNameLst>
                                      </p:cBhvr>
                                      <p:tavLst>
                                        <p:tav tm="0">
                                          <p:val>
                                            <p:fltVal val="0"/>
                                          </p:val>
                                        </p:tav>
                                        <p:tav tm="100000">
                                          <p:val>
                                            <p:strVal val="#ppt_w"/>
                                          </p:val>
                                        </p:tav>
                                      </p:tavLst>
                                    </p:anim>
                                    <p:anim calcmode="lin" valueType="num">
                                      <p:cBhvr>
                                        <p:cTn id="13" dur="500" fill="hold"/>
                                        <p:tgtEl>
                                          <p:spTgt spid="13314"/>
                                        </p:tgtEl>
                                        <p:attrNameLst>
                                          <p:attrName>ppt_h</p:attrName>
                                        </p:attrNameLst>
                                      </p:cBhvr>
                                      <p:tavLst>
                                        <p:tav tm="0">
                                          <p:val>
                                            <p:fltVal val="0"/>
                                          </p:val>
                                        </p:tav>
                                        <p:tav tm="100000">
                                          <p:val>
                                            <p:strVal val="#ppt_h"/>
                                          </p:val>
                                        </p:tav>
                                      </p:tavLst>
                                    </p:anim>
                                    <p:animEffect transition="in" filter="fade">
                                      <p:cBhvr>
                                        <p:cTn id="14" dur="500"/>
                                        <p:tgtEl>
                                          <p:spTgt spid="133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Harici Donanım Birimleri</a:t>
            </a:r>
            <a:endParaRPr lang="tr-TR" dirty="0"/>
          </a:p>
        </p:txBody>
      </p:sp>
      <p:sp>
        <p:nvSpPr>
          <p:cNvPr id="3" name="İçerik Yer Tutucusu 2"/>
          <p:cNvSpPr>
            <a:spLocks noGrp="1"/>
          </p:cNvSpPr>
          <p:nvPr>
            <p:ph idx="1"/>
          </p:nvPr>
        </p:nvSpPr>
        <p:spPr>
          <a:xfrm>
            <a:off x="609599" y="1841500"/>
            <a:ext cx="6502401" cy="965201"/>
          </a:xfrm>
        </p:spPr>
        <p:txBody>
          <a:bodyPr/>
          <a:lstStyle/>
          <a:p>
            <a:r>
              <a:rPr lang="tr-TR" dirty="0"/>
              <a:t>Şimdi genel olarak </a:t>
            </a:r>
            <a:r>
              <a:rPr lang="tr-TR" dirty="0" smtClean="0"/>
              <a:t>bilgisayar kasasının dışında </a:t>
            </a:r>
            <a:r>
              <a:rPr lang="tr-TR" dirty="0"/>
              <a:t>bulunan bazı donanımları inceleyelim</a:t>
            </a:r>
            <a:r>
              <a:rPr lang="tr-TR" dirty="0" smtClean="0"/>
              <a:t>.</a:t>
            </a:r>
            <a:endParaRPr lang="tr-TR" dirty="0"/>
          </a:p>
        </p:txBody>
      </p:sp>
      <p:pic>
        <p:nvPicPr>
          <p:cNvPr id="1026" name="Picture 2" descr="http://www.tecmanhelp.com/images/peripheral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38755" y="3056862"/>
            <a:ext cx="3810000" cy="30861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07691050"/>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Uygulama Yazılımı</a:t>
            </a:r>
            <a:endParaRPr lang="tr-TR" dirty="0"/>
          </a:p>
        </p:txBody>
      </p:sp>
      <p:sp>
        <p:nvSpPr>
          <p:cNvPr id="3" name="İçerik Yer Tutucusu 2"/>
          <p:cNvSpPr>
            <a:spLocks noGrp="1"/>
          </p:cNvSpPr>
          <p:nvPr>
            <p:ph idx="1"/>
          </p:nvPr>
        </p:nvSpPr>
        <p:spPr>
          <a:xfrm>
            <a:off x="609599" y="1930400"/>
            <a:ext cx="6347714" cy="4110963"/>
          </a:xfrm>
        </p:spPr>
        <p:txBody>
          <a:bodyPr/>
          <a:lstStyle/>
          <a:p>
            <a:r>
              <a:rPr lang="tr-TR" dirty="0" smtClean="0"/>
              <a:t>Kullanıcıların belli başlı bazı işlemleri yapmalarını sağlayan yazılımlardır. Örneğin müzik dinlemek, resim yapmak, yazı yazmak, internette gezinmek gibi.</a:t>
            </a:r>
            <a:endParaRPr lang="tr-TR" dirty="0"/>
          </a:p>
        </p:txBody>
      </p:sp>
      <p:pic>
        <p:nvPicPr>
          <p:cNvPr id="14338" name="Picture 2" descr="http://www.arounsystems.com/images/softwares.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66799" y="3251200"/>
            <a:ext cx="5156201" cy="29464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95155050"/>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 calcmode="lin" valueType="num">
                                      <p:cBhvr>
                                        <p:cTn id="12" dur="500" fill="hold"/>
                                        <p:tgtEl>
                                          <p:spTgt spid="14338"/>
                                        </p:tgtEl>
                                        <p:attrNameLst>
                                          <p:attrName>ppt_w</p:attrName>
                                        </p:attrNameLst>
                                      </p:cBhvr>
                                      <p:tavLst>
                                        <p:tav tm="0">
                                          <p:val>
                                            <p:fltVal val="0"/>
                                          </p:val>
                                        </p:tav>
                                        <p:tav tm="100000">
                                          <p:val>
                                            <p:strVal val="#ppt_w"/>
                                          </p:val>
                                        </p:tav>
                                      </p:tavLst>
                                    </p:anim>
                                    <p:anim calcmode="lin" valueType="num">
                                      <p:cBhvr>
                                        <p:cTn id="13" dur="500" fill="hold"/>
                                        <p:tgtEl>
                                          <p:spTgt spid="14338"/>
                                        </p:tgtEl>
                                        <p:attrNameLst>
                                          <p:attrName>ppt_h</p:attrName>
                                        </p:attrNameLst>
                                      </p:cBhvr>
                                      <p:tavLst>
                                        <p:tav tm="0">
                                          <p:val>
                                            <p:fltVal val="0"/>
                                          </p:val>
                                        </p:tav>
                                        <p:tav tm="100000">
                                          <p:val>
                                            <p:strVal val="#ppt_h"/>
                                          </p:val>
                                        </p:tav>
                                      </p:tavLst>
                                    </p:anim>
                                    <p:animEffect transition="in" filter="fade">
                                      <p:cBhvr>
                                        <p:cTn id="14" dur="500"/>
                                        <p:tgtEl>
                                          <p:spTgt spid="1433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Fare</a:t>
            </a:r>
            <a:endParaRPr lang="tr-TR" dirty="0"/>
          </a:p>
        </p:txBody>
      </p:sp>
      <p:sp>
        <p:nvSpPr>
          <p:cNvPr id="3" name="İçerik Yer Tutucusu 2"/>
          <p:cNvSpPr>
            <a:spLocks noGrp="1"/>
          </p:cNvSpPr>
          <p:nvPr>
            <p:ph idx="1"/>
          </p:nvPr>
        </p:nvSpPr>
        <p:spPr>
          <a:xfrm>
            <a:off x="609599" y="2160590"/>
            <a:ext cx="3225801" cy="3880773"/>
          </a:xfrm>
        </p:spPr>
        <p:txBody>
          <a:bodyPr/>
          <a:lstStyle/>
          <a:p>
            <a:r>
              <a:rPr lang="tr-TR" dirty="0" smtClean="0"/>
              <a:t>İşaretçi olarak da bilinir. Ekrandaki ok işaretini yani </a:t>
            </a:r>
            <a:r>
              <a:rPr lang="tr-TR" b="1" dirty="0" smtClean="0"/>
              <a:t>imleci</a:t>
            </a:r>
            <a:r>
              <a:rPr lang="tr-TR" dirty="0" smtClean="0"/>
              <a:t> hareket ettirmeye yarar.</a:t>
            </a:r>
          </a:p>
          <a:p>
            <a:r>
              <a:rPr lang="tr-TR" dirty="0" smtClean="0"/>
              <a:t>Kablosuz veya kablolu olabilir.</a:t>
            </a:r>
          </a:p>
          <a:p>
            <a:r>
              <a:rPr lang="tr-TR" dirty="0" smtClean="0"/>
              <a:t>Günümüzde optik ve lazer fareler kullanılır.</a:t>
            </a:r>
          </a:p>
        </p:txBody>
      </p:sp>
      <p:pic>
        <p:nvPicPr>
          <p:cNvPr id="6146" name="Picture 2" descr="http://www.lgblog.co.uk/wp-content/uploads/2011/08/LG-Scanner-Mouse-LSM-100-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35866" y="3905380"/>
            <a:ext cx="2700508" cy="2798763"/>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http://31.media.tumblr.com/avatar_41367e9740b8_128.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91230" y="5304762"/>
            <a:ext cx="1219200" cy="1219201"/>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Resim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193281" y="763073"/>
            <a:ext cx="2457450" cy="2443766"/>
          </a:xfrm>
          <a:prstGeom prst="rect">
            <a:avLst/>
          </a:prstGeom>
        </p:spPr>
      </p:pic>
    </p:spTree>
    <p:extLst>
      <p:ext uri="{BB962C8B-B14F-4D97-AF65-F5344CB8AC3E}">
        <p14:creationId xmlns:p14="http://schemas.microsoft.com/office/powerpoint/2010/main" xmlns="" val="1430079061"/>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p:cTn id="12" dur="500" fill="hold"/>
                                        <p:tgtEl>
                                          <p:spTgt spid="6146"/>
                                        </p:tgtEl>
                                        <p:attrNameLst>
                                          <p:attrName>ppt_w</p:attrName>
                                        </p:attrNameLst>
                                      </p:cBhvr>
                                      <p:tavLst>
                                        <p:tav tm="0">
                                          <p:val>
                                            <p:fltVal val="0"/>
                                          </p:val>
                                        </p:tav>
                                        <p:tav tm="100000">
                                          <p:val>
                                            <p:strVal val="#ppt_w"/>
                                          </p:val>
                                        </p:tav>
                                      </p:tavLst>
                                    </p:anim>
                                    <p:anim calcmode="lin" valueType="num">
                                      <p:cBhvr>
                                        <p:cTn id="13" dur="500" fill="hold"/>
                                        <p:tgtEl>
                                          <p:spTgt spid="6146"/>
                                        </p:tgtEl>
                                        <p:attrNameLst>
                                          <p:attrName>ppt_h</p:attrName>
                                        </p:attrNameLst>
                                      </p:cBhvr>
                                      <p:tavLst>
                                        <p:tav tm="0">
                                          <p:val>
                                            <p:fltVal val="0"/>
                                          </p:val>
                                        </p:tav>
                                        <p:tav tm="100000">
                                          <p:val>
                                            <p:strVal val="#ppt_h"/>
                                          </p:val>
                                        </p:tav>
                                      </p:tavLst>
                                    </p:anim>
                                    <p:animEffect transition="in" filter="fade">
                                      <p:cBhvr>
                                        <p:cTn id="14" dur="500"/>
                                        <p:tgtEl>
                                          <p:spTgt spid="614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148"/>
                                        </p:tgtEl>
                                        <p:attrNameLst>
                                          <p:attrName>style.visibility</p:attrName>
                                        </p:attrNameLst>
                                      </p:cBhvr>
                                      <p:to>
                                        <p:strVal val="visible"/>
                                      </p:to>
                                    </p:set>
                                    <p:anim calcmode="lin" valueType="num">
                                      <p:cBhvr>
                                        <p:cTn id="19" dur="500" fill="hold"/>
                                        <p:tgtEl>
                                          <p:spTgt spid="6148"/>
                                        </p:tgtEl>
                                        <p:attrNameLst>
                                          <p:attrName>ppt_w</p:attrName>
                                        </p:attrNameLst>
                                      </p:cBhvr>
                                      <p:tavLst>
                                        <p:tav tm="0">
                                          <p:val>
                                            <p:fltVal val="0"/>
                                          </p:val>
                                        </p:tav>
                                        <p:tav tm="100000">
                                          <p:val>
                                            <p:strVal val="#ppt_w"/>
                                          </p:val>
                                        </p:tav>
                                      </p:tavLst>
                                    </p:anim>
                                    <p:anim calcmode="lin" valueType="num">
                                      <p:cBhvr>
                                        <p:cTn id="20" dur="500" fill="hold"/>
                                        <p:tgtEl>
                                          <p:spTgt spid="6148"/>
                                        </p:tgtEl>
                                        <p:attrNameLst>
                                          <p:attrName>ppt_h</p:attrName>
                                        </p:attrNameLst>
                                      </p:cBhvr>
                                      <p:tavLst>
                                        <p:tav tm="0">
                                          <p:val>
                                            <p:fltVal val="0"/>
                                          </p:val>
                                        </p:tav>
                                        <p:tav tm="100000">
                                          <p:val>
                                            <p:strVal val="#ppt_h"/>
                                          </p:val>
                                        </p:tav>
                                      </p:tavLst>
                                    </p:anim>
                                    <p:animEffect transition="in" filter="fade">
                                      <p:cBhvr>
                                        <p:cTn id="21" dur="500"/>
                                        <p:tgtEl>
                                          <p:spTgt spid="614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0"/>
                                        <p:tgtEl>
                                          <p:spTgt spid="3">
                                            <p:txEl>
                                              <p:pRg st="0" end="0"/>
                                            </p:txEl>
                                          </p:spTgt>
                                        </p:tgtEl>
                                      </p:cBhvr>
                                    </p:animEffect>
                                    <p:anim calcmode="lin" valueType="num">
                                      <p:cBhvr>
                                        <p:cTn id="2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fade">
                                      <p:cBhvr>
                                        <p:cTn id="33" dur="1000"/>
                                        <p:tgtEl>
                                          <p:spTgt spid="3">
                                            <p:txEl>
                                              <p:pRg st="1" end="1"/>
                                            </p:txEl>
                                          </p:spTgt>
                                        </p:tgtEl>
                                      </p:cBhvr>
                                    </p:animEffect>
                                    <p:anim calcmode="lin" valueType="num">
                                      <p:cBhvr>
                                        <p:cTn id="3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fade">
                                      <p:cBhvr>
                                        <p:cTn id="40" dur="1000"/>
                                        <p:tgtEl>
                                          <p:spTgt spid="3">
                                            <p:txEl>
                                              <p:pRg st="2" end="2"/>
                                            </p:txEl>
                                          </p:spTgt>
                                        </p:tgtEl>
                                      </p:cBhvr>
                                    </p:animEffect>
                                    <p:anim calcmode="lin" valueType="num">
                                      <p:cBhvr>
                                        <p:cTn id="4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Klavye</a:t>
            </a:r>
            <a:endParaRPr lang="tr-TR" dirty="0"/>
          </a:p>
        </p:txBody>
      </p:sp>
      <p:sp>
        <p:nvSpPr>
          <p:cNvPr id="3" name="İçerik Yer Tutucusu 2"/>
          <p:cNvSpPr>
            <a:spLocks noGrp="1"/>
          </p:cNvSpPr>
          <p:nvPr>
            <p:ph idx="1"/>
          </p:nvPr>
        </p:nvSpPr>
        <p:spPr>
          <a:xfrm>
            <a:off x="609599" y="1778000"/>
            <a:ext cx="6347713" cy="1712253"/>
          </a:xfrm>
        </p:spPr>
        <p:txBody>
          <a:bodyPr/>
          <a:lstStyle/>
          <a:p>
            <a:r>
              <a:rPr lang="tr-TR" dirty="0" smtClean="0"/>
              <a:t>Bilgisayara bilgi girmemizi sağlayan daktilo benzeri donanımdır.</a:t>
            </a:r>
          </a:p>
          <a:p>
            <a:r>
              <a:rPr lang="tr-TR" dirty="0" smtClean="0"/>
              <a:t>Klavye üst sol köşedeki hangi alfabe tuşu ile başlamışsa o harf ile adlandırılır. Örneğin F klavye, Q klavye gibi..</a:t>
            </a:r>
            <a:endParaRPr lang="tr-TR" dirty="0"/>
          </a:p>
        </p:txBody>
      </p:sp>
      <p:pic>
        <p:nvPicPr>
          <p:cNvPr id="7170" name="Picture 2" descr="http://www.cesurbilgisayar.com/galeri/donanim/klavy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7358" y="3509915"/>
            <a:ext cx="3479487" cy="2125544"/>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Resim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99850" y="3772585"/>
            <a:ext cx="3606807" cy="2357757"/>
          </a:xfrm>
          <a:prstGeom prst="rect">
            <a:avLst/>
          </a:prstGeom>
        </p:spPr>
      </p:pic>
    </p:spTree>
    <p:extLst>
      <p:ext uri="{BB962C8B-B14F-4D97-AF65-F5344CB8AC3E}">
        <p14:creationId xmlns:p14="http://schemas.microsoft.com/office/powerpoint/2010/main" xmlns="" val="2178246625"/>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animEffect transition="in" filter="fade">
                                      <p:cBhvr>
                                        <p:cTn id="14" dur="500"/>
                                        <p:tgtEl>
                                          <p:spTgt spid="717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Ekran</a:t>
            </a:r>
            <a:endParaRPr lang="tr-TR" dirty="0"/>
          </a:p>
        </p:txBody>
      </p:sp>
      <p:sp>
        <p:nvSpPr>
          <p:cNvPr id="3" name="İçerik Yer Tutucusu 2"/>
          <p:cNvSpPr>
            <a:spLocks noGrp="1"/>
          </p:cNvSpPr>
          <p:nvPr>
            <p:ph idx="1"/>
          </p:nvPr>
        </p:nvSpPr>
        <p:spPr>
          <a:xfrm>
            <a:off x="609599" y="2160590"/>
            <a:ext cx="3086101" cy="3880773"/>
          </a:xfrm>
        </p:spPr>
        <p:txBody>
          <a:bodyPr/>
          <a:lstStyle/>
          <a:p>
            <a:r>
              <a:rPr lang="tr-TR" dirty="0" smtClean="0"/>
              <a:t>Bilgisayarın görüntü donanımıdır. Ekran bilgisayarda yapılan işlemleri ve sonuçlarını görebilmemizi sağlar.</a:t>
            </a:r>
          </a:p>
          <a:p>
            <a:r>
              <a:rPr lang="tr-TR" dirty="0" smtClean="0"/>
              <a:t>Tüplü (CRT), LCD ve LED ekran çeşitleri vardır.</a:t>
            </a:r>
            <a:endParaRPr lang="tr-TR" dirty="0"/>
          </a:p>
        </p:txBody>
      </p:sp>
      <p:pic>
        <p:nvPicPr>
          <p:cNvPr id="8194" name="Picture 2" descr="http://1.bp.blogspot.com/-4VtPqWdLHEA/Tw0rShIqhSI/AAAAAAAAAVw/lvLgrN5WyuY/s200/monit%25C3%25B6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74593" y="2901841"/>
            <a:ext cx="1714500"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http://3.bp.blogspot.com/-KCdEhRfSGAw/Tlmx9sTrfBI/AAAAAAAAAGQ/qK2DsNADPKI/s320/samsung-17-crt-monitor.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19129" y="1098320"/>
            <a:ext cx="2525799" cy="1894350"/>
          </a:xfrm>
          <a:prstGeom prst="rect">
            <a:avLst/>
          </a:prstGeom>
          <a:noFill/>
          <a:extLst>
            <a:ext uri="{909E8E84-426E-40DD-AFC4-6F175D3DCCD1}">
              <a14:hiddenFill xmlns:a14="http://schemas.microsoft.com/office/drawing/2010/main" xmlns="">
                <a:solidFill>
                  <a:srgbClr val="FFFFFF"/>
                </a:solidFill>
              </a14:hiddenFill>
            </a:ext>
          </a:extLst>
        </p:spPr>
      </p:pic>
      <p:pic>
        <p:nvPicPr>
          <p:cNvPr id="8198" name="Picture 6" descr="http://teknolog.radikal.com.tr/wp-content/uploads/2012/11/lg_et83_1.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121205" y="4664541"/>
            <a:ext cx="2797924" cy="1952159"/>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Resim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919129" y="3225690"/>
            <a:ext cx="2447925" cy="2414929"/>
          </a:xfrm>
          <a:prstGeom prst="rect">
            <a:avLst/>
          </a:prstGeom>
        </p:spPr>
      </p:pic>
    </p:spTree>
    <p:extLst>
      <p:ext uri="{BB962C8B-B14F-4D97-AF65-F5344CB8AC3E}">
        <p14:creationId xmlns:p14="http://schemas.microsoft.com/office/powerpoint/2010/main" xmlns="" val="2595334610"/>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 calcmode="lin" valueType="num">
                                      <p:cBhvr>
                                        <p:cTn id="12" dur="500" fill="hold"/>
                                        <p:tgtEl>
                                          <p:spTgt spid="8196"/>
                                        </p:tgtEl>
                                        <p:attrNameLst>
                                          <p:attrName>ppt_w</p:attrName>
                                        </p:attrNameLst>
                                      </p:cBhvr>
                                      <p:tavLst>
                                        <p:tav tm="0">
                                          <p:val>
                                            <p:fltVal val="0"/>
                                          </p:val>
                                        </p:tav>
                                        <p:tav tm="100000">
                                          <p:val>
                                            <p:strVal val="#ppt_w"/>
                                          </p:val>
                                        </p:tav>
                                      </p:tavLst>
                                    </p:anim>
                                    <p:anim calcmode="lin" valueType="num">
                                      <p:cBhvr>
                                        <p:cTn id="13" dur="500" fill="hold"/>
                                        <p:tgtEl>
                                          <p:spTgt spid="8196"/>
                                        </p:tgtEl>
                                        <p:attrNameLst>
                                          <p:attrName>ppt_h</p:attrName>
                                        </p:attrNameLst>
                                      </p:cBhvr>
                                      <p:tavLst>
                                        <p:tav tm="0">
                                          <p:val>
                                            <p:fltVal val="0"/>
                                          </p:val>
                                        </p:tav>
                                        <p:tav tm="100000">
                                          <p:val>
                                            <p:strVal val="#ppt_h"/>
                                          </p:val>
                                        </p:tav>
                                      </p:tavLst>
                                    </p:anim>
                                    <p:animEffect transition="in" filter="fade">
                                      <p:cBhvr>
                                        <p:cTn id="14" dur="500"/>
                                        <p:tgtEl>
                                          <p:spTgt spid="819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194"/>
                                        </p:tgtEl>
                                        <p:attrNameLst>
                                          <p:attrName>style.visibility</p:attrName>
                                        </p:attrNameLst>
                                      </p:cBhvr>
                                      <p:to>
                                        <p:strVal val="visible"/>
                                      </p:to>
                                    </p:set>
                                    <p:anim calcmode="lin" valueType="num">
                                      <p:cBhvr>
                                        <p:cTn id="19" dur="500" fill="hold"/>
                                        <p:tgtEl>
                                          <p:spTgt spid="8194"/>
                                        </p:tgtEl>
                                        <p:attrNameLst>
                                          <p:attrName>ppt_w</p:attrName>
                                        </p:attrNameLst>
                                      </p:cBhvr>
                                      <p:tavLst>
                                        <p:tav tm="0">
                                          <p:val>
                                            <p:fltVal val="0"/>
                                          </p:val>
                                        </p:tav>
                                        <p:tav tm="100000">
                                          <p:val>
                                            <p:strVal val="#ppt_w"/>
                                          </p:val>
                                        </p:tav>
                                      </p:tavLst>
                                    </p:anim>
                                    <p:anim calcmode="lin" valueType="num">
                                      <p:cBhvr>
                                        <p:cTn id="20" dur="500" fill="hold"/>
                                        <p:tgtEl>
                                          <p:spTgt spid="8194"/>
                                        </p:tgtEl>
                                        <p:attrNameLst>
                                          <p:attrName>ppt_h</p:attrName>
                                        </p:attrNameLst>
                                      </p:cBhvr>
                                      <p:tavLst>
                                        <p:tav tm="0">
                                          <p:val>
                                            <p:fltVal val="0"/>
                                          </p:val>
                                        </p:tav>
                                        <p:tav tm="100000">
                                          <p:val>
                                            <p:strVal val="#ppt_h"/>
                                          </p:val>
                                        </p:tav>
                                      </p:tavLst>
                                    </p:anim>
                                    <p:animEffect transition="in" filter="fade">
                                      <p:cBhvr>
                                        <p:cTn id="21" dur="500"/>
                                        <p:tgtEl>
                                          <p:spTgt spid="819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198"/>
                                        </p:tgtEl>
                                        <p:attrNameLst>
                                          <p:attrName>style.visibility</p:attrName>
                                        </p:attrNameLst>
                                      </p:cBhvr>
                                      <p:to>
                                        <p:strVal val="visible"/>
                                      </p:to>
                                    </p:set>
                                    <p:anim calcmode="lin" valueType="num">
                                      <p:cBhvr>
                                        <p:cTn id="26" dur="500" fill="hold"/>
                                        <p:tgtEl>
                                          <p:spTgt spid="8198"/>
                                        </p:tgtEl>
                                        <p:attrNameLst>
                                          <p:attrName>ppt_w</p:attrName>
                                        </p:attrNameLst>
                                      </p:cBhvr>
                                      <p:tavLst>
                                        <p:tav tm="0">
                                          <p:val>
                                            <p:fltVal val="0"/>
                                          </p:val>
                                        </p:tav>
                                        <p:tav tm="100000">
                                          <p:val>
                                            <p:strVal val="#ppt_w"/>
                                          </p:val>
                                        </p:tav>
                                      </p:tavLst>
                                    </p:anim>
                                    <p:anim calcmode="lin" valueType="num">
                                      <p:cBhvr>
                                        <p:cTn id="27" dur="500" fill="hold"/>
                                        <p:tgtEl>
                                          <p:spTgt spid="8198"/>
                                        </p:tgtEl>
                                        <p:attrNameLst>
                                          <p:attrName>ppt_h</p:attrName>
                                        </p:attrNameLst>
                                      </p:cBhvr>
                                      <p:tavLst>
                                        <p:tav tm="0">
                                          <p:val>
                                            <p:fltVal val="0"/>
                                          </p:val>
                                        </p:tav>
                                        <p:tav tm="100000">
                                          <p:val>
                                            <p:strVal val="#ppt_h"/>
                                          </p:val>
                                        </p:tav>
                                      </p:tavLst>
                                    </p:anim>
                                    <p:animEffect transition="in" filter="fade">
                                      <p:cBhvr>
                                        <p:cTn id="28" dur="500"/>
                                        <p:tgtEl>
                                          <p:spTgt spid="819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1000"/>
                                        <p:tgtEl>
                                          <p:spTgt spid="3">
                                            <p:txEl>
                                              <p:pRg st="0" end="0"/>
                                            </p:txEl>
                                          </p:spTgt>
                                        </p:tgtEl>
                                      </p:cBhvr>
                                    </p:animEffect>
                                    <p:anim calcmode="lin" valueType="num">
                                      <p:cBhvr>
                                        <p:cTn id="3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fade">
                                      <p:cBhvr>
                                        <p:cTn id="40" dur="1000"/>
                                        <p:tgtEl>
                                          <p:spTgt spid="3">
                                            <p:txEl>
                                              <p:pRg st="1" end="1"/>
                                            </p:txEl>
                                          </p:spTgt>
                                        </p:tgtEl>
                                      </p:cBhvr>
                                    </p:animEffect>
                                    <p:anim calcmode="lin" valueType="num">
                                      <p:cBhvr>
                                        <p:cTn id="4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Kasa</a:t>
            </a:r>
            <a:endParaRPr lang="tr-TR" dirty="0"/>
          </a:p>
        </p:txBody>
      </p:sp>
      <p:sp>
        <p:nvSpPr>
          <p:cNvPr id="3" name="İçerik Yer Tutucusu 2"/>
          <p:cNvSpPr>
            <a:spLocks noGrp="1"/>
          </p:cNvSpPr>
          <p:nvPr>
            <p:ph idx="1"/>
          </p:nvPr>
        </p:nvSpPr>
        <p:spPr>
          <a:xfrm>
            <a:off x="609599" y="2160590"/>
            <a:ext cx="3949701" cy="3880773"/>
          </a:xfrm>
        </p:spPr>
        <p:txBody>
          <a:bodyPr/>
          <a:lstStyle/>
          <a:p>
            <a:r>
              <a:rPr lang="tr-TR" dirty="0" smtClean="0"/>
              <a:t>Bilgisayarın iç donanımlarının bulunduğu kasa bu parçaların korunmasını ve bir arada durmasını sağlar. Çeşitli donanımların takılabilmesi için de yuvalar içerir.</a:t>
            </a:r>
          </a:p>
          <a:p>
            <a:r>
              <a:rPr lang="tr-TR" dirty="0" smtClean="0"/>
              <a:t>Kasayı, vücudumuzdaki iskelet olarak düşünebiliriz.</a:t>
            </a:r>
            <a:endParaRPr lang="tr-TR" dirty="0"/>
          </a:p>
        </p:txBody>
      </p:sp>
      <p:pic>
        <p:nvPicPr>
          <p:cNvPr id="9218" name="Picture 2" descr="http://www.topkapibilgisayar.com/image/cache/dell_gx270-500x500.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5027" r="17735"/>
          <a:stretch/>
        </p:blipFill>
        <p:spPr bwMode="auto">
          <a:xfrm>
            <a:off x="4736757" y="1988065"/>
            <a:ext cx="2100650" cy="3124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96089480"/>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p:cTn id="12" dur="500" fill="hold"/>
                                        <p:tgtEl>
                                          <p:spTgt spid="9218"/>
                                        </p:tgtEl>
                                        <p:attrNameLst>
                                          <p:attrName>ppt_w</p:attrName>
                                        </p:attrNameLst>
                                      </p:cBhvr>
                                      <p:tavLst>
                                        <p:tav tm="0">
                                          <p:val>
                                            <p:fltVal val="0"/>
                                          </p:val>
                                        </p:tav>
                                        <p:tav tm="100000">
                                          <p:val>
                                            <p:strVal val="#ppt_w"/>
                                          </p:val>
                                        </p:tav>
                                      </p:tavLst>
                                    </p:anim>
                                    <p:anim calcmode="lin" valueType="num">
                                      <p:cBhvr>
                                        <p:cTn id="13" dur="500" fill="hold"/>
                                        <p:tgtEl>
                                          <p:spTgt spid="9218"/>
                                        </p:tgtEl>
                                        <p:attrNameLst>
                                          <p:attrName>ppt_h</p:attrName>
                                        </p:attrNameLst>
                                      </p:cBhvr>
                                      <p:tavLst>
                                        <p:tav tm="0">
                                          <p:val>
                                            <p:fltVal val="0"/>
                                          </p:val>
                                        </p:tav>
                                        <p:tav tm="100000">
                                          <p:val>
                                            <p:strVal val="#ppt_h"/>
                                          </p:val>
                                        </p:tav>
                                      </p:tavLst>
                                    </p:anim>
                                    <p:animEffect transition="in" filter="fade">
                                      <p:cBhvr>
                                        <p:cTn id="14" dur="500"/>
                                        <p:tgtEl>
                                          <p:spTgt spid="921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Yazıcı</a:t>
            </a:r>
            <a:endParaRPr lang="tr-TR" dirty="0"/>
          </a:p>
        </p:txBody>
      </p:sp>
      <p:sp>
        <p:nvSpPr>
          <p:cNvPr id="3" name="İçerik Yer Tutucusu 2"/>
          <p:cNvSpPr>
            <a:spLocks noGrp="1"/>
          </p:cNvSpPr>
          <p:nvPr>
            <p:ph idx="1"/>
          </p:nvPr>
        </p:nvSpPr>
        <p:spPr>
          <a:xfrm>
            <a:off x="609599" y="2160590"/>
            <a:ext cx="2616201" cy="4240210"/>
          </a:xfrm>
        </p:spPr>
        <p:txBody>
          <a:bodyPr>
            <a:normAutofit/>
          </a:bodyPr>
          <a:lstStyle/>
          <a:p>
            <a:r>
              <a:rPr lang="tr-TR" dirty="0" smtClean="0"/>
              <a:t>Bilgisayarda üretilen resim, yazı, şekil ve grafikleri kağıda aktaran donanımdır.</a:t>
            </a:r>
          </a:p>
          <a:p>
            <a:endParaRPr lang="tr-TR" dirty="0" smtClean="0"/>
          </a:p>
          <a:p>
            <a:r>
              <a:rPr lang="tr-TR" dirty="0" smtClean="0"/>
              <a:t>Kullandığı teknolojiye göre mürekkep püskürtmeli, lazer ve nokta vuruşlu çeşitleri vardır.</a:t>
            </a:r>
            <a:endParaRPr lang="tr-TR" dirty="0"/>
          </a:p>
        </p:txBody>
      </p:sp>
      <p:pic>
        <p:nvPicPr>
          <p:cNvPr id="2050" name="Picture 2" descr="http://www.ephotozine.com/articles/kodak-esp-1-2---3-2-all-in-one-printers-and-pic-flick-hd-ipad-app-19226/images/highres-kodakESP12JPG_133723907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43345" y="3815726"/>
            <a:ext cx="2649252" cy="266342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Resim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63722" y="734296"/>
            <a:ext cx="2428875" cy="2717242"/>
          </a:xfrm>
          <a:prstGeom prst="rect">
            <a:avLst/>
          </a:prstGeom>
        </p:spPr>
      </p:pic>
    </p:spTree>
    <p:extLst>
      <p:ext uri="{BB962C8B-B14F-4D97-AF65-F5344CB8AC3E}">
        <p14:creationId xmlns:p14="http://schemas.microsoft.com/office/powerpoint/2010/main" xmlns="" val="3462022371"/>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Kristal">
  <a:themeElements>
    <a:clrScheme name="Kristal">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Kristal">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istal">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188</TotalTime>
  <Words>846</Words>
  <Application>Microsoft Office PowerPoint</Application>
  <PresentationFormat>Ekran Gösterisi (4:3)</PresentationFormat>
  <Paragraphs>99</Paragraphs>
  <Slides>40</Slides>
  <Notes>0</Notes>
  <HiddenSlides>0</HiddenSlides>
  <MMClips>0</MMClips>
  <ScaleCrop>false</ScaleCrop>
  <HeadingPairs>
    <vt:vector size="4" baseType="variant">
      <vt:variant>
        <vt:lpstr>Tema</vt:lpstr>
      </vt:variant>
      <vt:variant>
        <vt:i4>1</vt:i4>
      </vt:variant>
      <vt:variant>
        <vt:lpstr>Slayt Başlıkları</vt:lpstr>
      </vt:variant>
      <vt:variant>
        <vt:i4>40</vt:i4>
      </vt:variant>
    </vt:vector>
  </HeadingPairs>
  <TitlesOfParts>
    <vt:vector size="41" baseType="lpstr">
      <vt:lpstr>Kristal</vt:lpstr>
      <vt:lpstr>DONANIM  VE  YAZILIM </vt:lpstr>
      <vt:lpstr>Donanım Nedir?</vt:lpstr>
      <vt:lpstr>Bilgisayar Donanımları</vt:lpstr>
      <vt:lpstr>Harici Donanım Birimleri</vt:lpstr>
      <vt:lpstr>Fare</vt:lpstr>
      <vt:lpstr>Klavye</vt:lpstr>
      <vt:lpstr>Ekran</vt:lpstr>
      <vt:lpstr>Kasa</vt:lpstr>
      <vt:lpstr>Yazıcı</vt:lpstr>
      <vt:lpstr>Tarayıcı</vt:lpstr>
      <vt:lpstr>Hoparlör</vt:lpstr>
      <vt:lpstr>Kulaklık</vt:lpstr>
      <vt:lpstr>Web Kamerası</vt:lpstr>
      <vt:lpstr>Mikrofon</vt:lpstr>
      <vt:lpstr>Oyun Kumandaları</vt:lpstr>
      <vt:lpstr>Modem</vt:lpstr>
      <vt:lpstr>Kesintisiz Güç Kaynağı</vt:lpstr>
      <vt:lpstr>Dahili Donanım Birimleri</vt:lpstr>
      <vt:lpstr>Anakart</vt:lpstr>
      <vt:lpstr>İşlemci</vt:lpstr>
      <vt:lpstr>İşlemci</vt:lpstr>
      <vt:lpstr>Ekran Kartı</vt:lpstr>
      <vt:lpstr>Ram Bellek</vt:lpstr>
      <vt:lpstr>Bellek</vt:lpstr>
      <vt:lpstr>Sabit Disk</vt:lpstr>
      <vt:lpstr>Sabit Disk</vt:lpstr>
      <vt:lpstr>Güç Kaynağı</vt:lpstr>
      <vt:lpstr>Ağ Kartı</vt:lpstr>
      <vt:lpstr>Soğutucu Fanlar</vt:lpstr>
      <vt:lpstr>Disket Sürücü</vt:lpstr>
      <vt:lpstr>CD/DVD ROM Sürücü</vt:lpstr>
      <vt:lpstr>Modem Kartı</vt:lpstr>
      <vt:lpstr>Ses Kartı</vt:lpstr>
      <vt:lpstr>Diğer Kartlar</vt:lpstr>
      <vt:lpstr>Tümleşik/Birleşik Donanım</vt:lpstr>
      <vt:lpstr>Yazılım Nedir?</vt:lpstr>
      <vt:lpstr>Yazılım/Donanım Farkı</vt:lpstr>
      <vt:lpstr>Yazılım Çeşitleri</vt:lpstr>
      <vt:lpstr>Sistem Yazılımı</vt:lpstr>
      <vt:lpstr>Uygulama Yazılımı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DONANIM VE YAZILIM</dc:title>
  <dc:creator>bruh</dc:creator>
  <cp:lastModifiedBy>adem</cp:lastModifiedBy>
  <cp:revision>148</cp:revision>
  <dcterms:created xsi:type="dcterms:W3CDTF">2013-10-06T10:06:31Z</dcterms:created>
  <dcterms:modified xsi:type="dcterms:W3CDTF">2020-10-22T08:51:18Z</dcterms:modified>
</cp:coreProperties>
</file>