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8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428C6-4282-4844-A4E3-DDA7720D13C8}" type="datetimeFigureOut">
              <a:rPr lang="tr-TR" smtClean="0"/>
              <a:pPr/>
              <a:t>09.12.2020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3EE54-546F-41F4-949C-40699178C85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2184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09.12.2020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9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Düz Bağlayıcı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Oval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Oval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09.12.2020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09.12.2020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Oval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Düz Bağlayıcı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09.12.2020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09.12.2020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09.12.2020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09.12.2020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09.12.2020</a:t>
            </a:fld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09.12.2020</a:t>
            </a:fld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09.12.2020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286000" y="428604"/>
            <a:ext cx="6172200" cy="2714644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800" dirty="0" smtClean="0"/>
              <a:t>İNTERNETTE BİLGİ ARAMA, BİLGİLERİ TARAMA</a:t>
            </a:r>
            <a:endParaRPr lang="tr-TR" sz="4800" dirty="0"/>
          </a:p>
        </p:txBody>
      </p:sp>
      <p:sp>
        <p:nvSpPr>
          <p:cNvPr id="4" name="3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6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2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648849" cy="3105584"/>
          </a:xfrm>
        </p:spPr>
      </p:pic>
      <p:pic>
        <p:nvPicPr>
          <p:cNvPr id="5" name="4 Resim" descr="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467" y="0"/>
            <a:ext cx="4715533" cy="3096057"/>
          </a:xfrm>
          <a:prstGeom prst="rect">
            <a:avLst/>
          </a:prstGeom>
        </p:spPr>
      </p:pic>
      <p:pic>
        <p:nvPicPr>
          <p:cNvPr id="6" name="5 Resim" descr="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33364"/>
            <a:ext cx="4620270" cy="3124636"/>
          </a:xfrm>
          <a:prstGeom prst="rect">
            <a:avLst/>
          </a:prstGeom>
        </p:spPr>
      </p:pic>
      <p:sp>
        <p:nvSpPr>
          <p:cNvPr id="9" name="8 Metin kutusu"/>
          <p:cNvSpPr txBox="1"/>
          <p:nvPr/>
        </p:nvSpPr>
        <p:spPr>
          <a:xfrm>
            <a:off x="4929190" y="2703016"/>
            <a:ext cx="37862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 smtClean="0"/>
              <a:t>İnternet’te arama yaparken, istediğiniz dosya türü ile de arama yapabilirsiniz.</a:t>
            </a:r>
          </a:p>
          <a:p>
            <a:r>
              <a:rPr lang="tr-TR" sz="2400" b="1" i="1" dirty="0" smtClean="0"/>
              <a:t>Bunun için 3 harfli dosya kısaltmasını aradığınız kelime ile birlikte (PDF,</a:t>
            </a:r>
          </a:p>
          <a:p>
            <a:r>
              <a:rPr lang="tr-TR" sz="2400" b="1" i="1" dirty="0" smtClean="0"/>
              <a:t>PPT veya XLS) yazarak arama yapabilirsiniz.</a:t>
            </a:r>
            <a:endParaRPr lang="tr-T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4 İçerik Yer Tutucusu" descr="5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072066" cy="6858000"/>
          </a:xfrm>
        </p:spPr>
      </p:pic>
      <p:sp>
        <p:nvSpPr>
          <p:cNvPr id="6" name="5 Metin kutusu"/>
          <p:cNvSpPr txBox="1"/>
          <p:nvPr/>
        </p:nvSpPr>
        <p:spPr>
          <a:xfrm>
            <a:off x="5000628" y="302359"/>
            <a:ext cx="364333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i="1" dirty="0" smtClean="0">
                <a:solidFill>
                  <a:srgbClr val="FF0000"/>
                </a:solidFill>
              </a:rPr>
              <a:t>Aramalarınızı belirli bir web sitesi içerisinde yapabilirsiniz. </a:t>
            </a:r>
          </a:p>
          <a:p>
            <a:endParaRPr lang="tr-TR" sz="2800" i="1" dirty="0" smtClean="0"/>
          </a:p>
          <a:p>
            <a:r>
              <a:rPr lang="tr-TR" sz="2800" i="1" dirty="0" smtClean="0"/>
              <a:t>Aradığınız kelimeleri,</a:t>
            </a:r>
          </a:p>
          <a:p>
            <a:r>
              <a:rPr lang="tr-TR" sz="2800" i="1" dirty="0" smtClean="0"/>
              <a:t>slaytta gördüğünüz gibi belli bir web sitesi içinde aranmasını istiyorsanız,</a:t>
            </a:r>
          </a:p>
          <a:p>
            <a:r>
              <a:rPr lang="tr-TR" sz="2800" i="1" dirty="0" smtClean="0"/>
              <a:t>arama yaptığınız kelimelerin başına ‘site:’ ifadesini koyun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6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214942" cy="6715148"/>
          </a:xfrm>
        </p:spPr>
      </p:pic>
      <p:sp>
        <p:nvSpPr>
          <p:cNvPr id="5" name="4 Metin kutusu"/>
          <p:cNvSpPr txBox="1"/>
          <p:nvPr/>
        </p:nvSpPr>
        <p:spPr>
          <a:xfrm>
            <a:off x="5214942" y="500042"/>
            <a:ext cx="300039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i="1" dirty="0" smtClean="0"/>
              <a:t>Arama yaparken, unutmayın: </a:t>
            </a:r>
            <a:r>
              <a:rPr lang="tr-TR" sz="2800" b="1" i="1" dirty="0" smtClean="0">
                <a:solidFill>
                  <a:srgbClr val="FF0000"/>
                </a:solidFill>
              </a:rPr>
              <a:t>Ne kadar azsa o kadar iyidir! </a:t>
            </a:r>
            <a:r>
              <a:rPr lang="tr-TR" sz="2800" i="1" dirty="0" smtClean="0"/>
              <a:t>Basit, iki kelimeli</a:t>
            </a:r>
          </a:p>
          <a:p>
            <a:r>
              <a:rPr lang="tr-TR" sz="2800" i="1" dirty="0" smtClean="0"/>
              <a:t>arama terimleri genellikle en geniş kapsamlı sonuçları getirir. Kısa arama</a:t>
            </a:r>
          </a:p>
          <a:p>
            <a:r>
              <a:rPr lang="tr-TR" sz="2800" i="1" dirty="0" smtClean="0"/>
              <a:t>terimleriyle arama yapmaya başlayın.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7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763165" cy="6858000"/>
          </a:xfrm>
        </p:spPr>
      </p:pic>
      <p:sp>
        <p:nvSpPr>
          <p:cNvPr id="5" name="4 Metin kutusu"/>
          <p:cNvSpPr txBox="1"/>
          <p:nvPr/>
        </p:nvSpPr>
        <p:spPr>
          <a:xfrm>
            <a:off x="4714876" y="357166"/>
            <a:ext cx="364333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 i="1" dirty="0" smtClean="0"/>
              <a:t>Arama yaparken web dostu kelimeler seçin. </a:t>
            </a:r>
            <a:endParaRPr lang="tr-TR" sz="2800" i="1" dirty="0" smtClean="0"/>
          </a:p>
          <a:p>
            <a:endParaRPr lang="tr-TR" sz="2800" i="1" dirty="0" smtClean="0"/>
          </a:p>
          <a:p>
            <a:r>
              <a:rPr lang="nn-NO" sz="2000" i="1" dirty="0" smtClean="0">
                <a:solidFill>
                  <a:srgbClr val="FF0000"/>
                </a:solidFill>
              </a:rPr>
              <a:t>Bu ne demek? </a:t>
            </a:r>
            <a:r>
              <a:rPr lang="nn-NO" sz="2000" i="1" dirty="0" smtClean="0"/>
              <a:t>Arama motorları,</a:t>
            </a:r>
            <a:r>
              <a:rPr lang="tr-TR" sz="2000" i="1" dirty="0" smtClean="0"/>
              <a:t>girdiğiniz kelimeleri </a:t>
            </a:r>
            <a:r>
              <a:rPr lang="tr-TR" sz="2000" i="1" dirty="0" err="1" smtClean="0"/>
              <a:t>webteki</a:t>
            </a:r>
            <a:r>
              <a:rPr lang="tr-TR" sz="2000" i="1" dirty="0" smtClean="0"/>
              <a:t> sayfalarla eşleştirerek çalışırlar. </a:t>
            </a:r>
          </a:p>
          <a:p>
            <a:r>
              <a:rPr lang="tr-TR" sz="2000" i="1" dirty="0" smtClean="0"/>
              <a:t>Bu nedenle,</a:t>
            </a:r>
          </a:p>
          <a:p>
            <a:r>
              <a:rPr lang="tr-TR" sz="2000" i="1" dirty="0" smtClean="0"/>
              <a:t>sayfalarda sık görünen kelimeleri kullanmak en iyi sonuçları sağlayacaktır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İçerik Yer Tutucusu" descr="8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791744" cy="6858000"/>
          </a:xfrm>
        </p:spPr>
      </p:pic>
      <p:sp>
        <p:nvSpPr>
          <p:cNvPr id="7" name="6 Metin kutusu"/>
          <p:cNvSpPr txBox="1"/>
          <p:nvPr/>
        </p:nvSpPr>
        <p:spPr>
          <a:xfrm>
            <a:off x="5214942" y="714356"/>
            <a:ext cx="32147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/>
              <a:t>Arama yaparken kısaltmalar</a:t>
            </a:r>
          </a:p>
          <a:p>
            <a:r>
              <a:rPr lang="tr-TR" sz="3600" dirty="0" smtClean="0"/>
              <a:t>kullanmayın ve kelimeyi tam olarak yazın</a:t>
            </a:r>
            <a:endParaRPr lang="tr-T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9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072066" cy="6858000"/>
          </a:xfrm>
        </p:spPr>
      </p:pic>
      <p:sp>
        <p:nvSpPr>
          <p:cNvPr id="5" name="4 Metin kutusu"/>
          <p:cNvSpPr txBox="1"/>
          <p:nvPr/>
        </p:nvSpPr>
        <p:spPr>
          <a:xfrm>
            <a:off x="4929190" y="0"/>
            <a:ext cx="321471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400" i="1" dirty="0" smtClean="0"/>
              <a:t>Arama yaparken, </a:t>
            </a:r>
            <a:r>
              <a:rPr lang="tr-TR" sz="3400" i="1" dirty="0" smtClean="0">
                <a:solidFill>
                  <a:srgbClr val="FF0000"/>
                </a:solidFill>
              </a:rPr>
              <a:t>yazım hataları arama motorları tarafından düzeltilir. </a:t>
            </a:r>
            <a:r>
              <a:rPr lang="tr-TR" sz="3400" i="1" dirty="0" smtClean="0"/>
              <a:t>Bu</a:t>
            </a:r>
          </a:p>
          <a:p>
            <a:r>
              <a:rPr lang="tr-TR" sz="3400" i="1" dirty="0" smtClean="0"/>
              <a:t>yüzden, kelimeyi kısaltma kullanmadan tam olarak yazın</a:t>
            </a:r>
            <a:endParaRPr lang="tr-TR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0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867955" cy="6858000"/>
          </a:xfrm>
        </p:spPr>
      </p:pic>
      <p:sp>
        <p:nvSpPr>
          <p:cNvPr id="5" name="4 Metin kutusu"/>
          <p:cNvSpPr txBox="1"/>
          <p:nvPr/>
        </p:nvSpPr>
        <p:spPr>
          <a:xfrm>
            <a:off x="4786314" y="714356"/>
            <a:ext cx="378621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i="1" dirty="0" smtClean="0"/>
              <a:t>Aradığınız kelimeler bir kalıp (sözcük grubu, cümle, söz) ise, slaytta gördüğünüz</a:t>
            </a:r>
          </a:p>
          <a:p>
            <a:r>
              <a:rPr lang="tr-TR" sz="3600" i="1" dirty="0" smtClean="0"/>
              <a:t>gibi tırnak işareti içinde yazarak arayabilirsiniz</a:t>
            </a:r>
            <a:endParaRPr lang="tr-T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11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12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629796" cy="6858000"/>
          </a:xfrm>
        </p:spPr>
      </p:pic>
      <p:sp>
        <p:nvSpPr>
          <p:cNvPr id="5" name="4 Metin kutusu"/>
          <p:cNvSpPr txBox="1"/>
          <p:nvPr/>
        </p:nvSpPr>
        <p:spPr>
          <a:xfrm>
            <a:off x="4786314" y="1785926"/>
            <a:ext cx="40719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 smtClean="0"/>
              <a:t>Arama motorunda ayrıca sesli arama da yapabiliriz. Daha önce deneyen var</a:t>
            </a:r>
          </a:p>
          <a:p>
            <a:r>
              <a:rPr lang="tr-TR" sz="2400" i="1" dirty="0" smtClean="0"/>
              <a:t>mı? Sesli arama yapmak için arama motoru sayfasında, slaytta gördüğünüz gibi</a:t>
            </a:r>
          </a:p>
          <a:p>
            <a:r>
              <a:rPr lang="tr-TR" sz="2400" i="1" dirty="0" smtClean="0"/>
              <a:t>mikrofon şeklindeki küçük butona basmanız gerekir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1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377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582594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3 İçerik Yer Tutucusu" descr="ÖZET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UZANTILAR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ÜLKELER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3108" y="0"/>
            <a:ext cx="435771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E:\2018 2019 USB\6.SINIFLAR EVRAKLARIM\6.SINIFLAR YENİ SUNULAR 2018 2019\12.ünite ara,tara,sor,sorgula\3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E:\2018 2019 USB\6.SINIFLAR EVRAKLARIM\6.SINIFLAR YENİ SUNULAR 2018 2019\12.ünite ara,tara,sor,sorgula\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E:\2018 2019 USB\6.SINIFLAR EVRAKLARIM\6.SINIFLAR YENİ SUNULAR 2018 2019\12.ünite ara,tara,sor,sorgula\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E:\2018 2019 USB\6.SINIFLAR EVRAKLARIM\6.SINIFLAR YENİ SUNULAR 2018 2019\12.ünite ara,tara,sor,sorgula\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 descr="E:\2018 2019 USB\6.SINIFLAR EVRAKLARIM\6.SINIFLAR YENİ SUNULAR 2018 2019\12.ünite ara,tara,sor,sorgula\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 descr="E:\2018 2019 USB\6.SINIFLAR EVRAKLARIM\6.SINIFLAR YENİ SUNULAR 2018 2019\12.ünite ara,tara,sor,sorgula\3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 descr="E:\2018 2019 USB\6.SINIFLAR EVRAKLARIM\6.SINIFLAR YENİ SUNULAR 2018 2019\12.ünite ara,tara,sor,sorgula\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İNTERNETLE İLGİLİ BAZI KAVRAMLAR</a:t>
            </a:r>
            <a:endParaRPr lang="tr-TR" dirty="0"/>
          </a:p>
        </p:txBody>
      </p:sp>
      <p:pic>
        <p:nvPicPr>
          <p:cNvPr id="8" name="7 Resim" descr="A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214422"/>
            <a:ext cx="1810003" cy="1295581"/>
          </a:xfrm>
          <a:prstGeom prst="rect">
            <a:avLst/>
          </a:prstGeom>
        </p:spPr>
      </p:pic>
      <p:pic>
        <p:nvPicPr>
          <p:cNvPr id="9" name="8 Resim" descr="A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142984"/>
            <a:ext cx="2643206" cy="1286055"/>
          </a:xfrm>
          <a:prstGeom prst="rect">
            <a:avLst/>
          </a:prstGeom>
        </p:spPr>
      </p:pic>
      <p:pic>
        <p:nvPicPr>
          <p:cNvPr id="10" name="9 Resim" descr="A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1214422"/>
            <a:ext cx="1714739" cy="1200318"/>
          </a:xfrm>
          <a:prstGeom prst="rect">
            <a:avLst/>
          </a:prstGeom>
        </p:spPr>
      </p:pic>
      <p:pic>
        <p:nvPicPr>
          <p:cNvPr id="15" name="14 Resim" descr="A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4143380"/>
            <a:ext cx="2143140" cy="1607356"/>
          </a:xfrm>
          <a:prstGeom prst="rect">
            <a:avLst/>
          </a:prstGeom>
        </p:spPr>
      </p:pic>
      <p:pic>
        <p:nvPicPr>
          <p:cNvPr id="16" name="15 Resim" descr="A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4143380"/>
            <a:ext cx="2286016" cy="1262505"/>
          </a:xfrm>
          <a:prstGeom prst="rect">
            <a:avLst/>
          </a:prstGeom>
        </p:spPr>
      </p:pic>
      <p:sp>
        <p:nvSpPr>
          <p:cNvPr id="17" name="16 Metin kutusu"/>
          <p:cNvSpPr txBox="1"/>
          <p:nvPr/>
        </p:nvSpPr>
        <p:spPr>
          <a:xfrm>
            <a:off x="357158" y="2500306"/>
            <a:ext cx="1571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Dünyadaki bilgisayarları birbirine bağlayan yapı</a:t>
            </a:r>
          </a:p>
          <a:p>
            <a:endParaRPr lang="tr-TR" dirty="0"/>
          </a:p>
        </p:txBody>
      </p:sp>
      <p:sp>
        <p:nvSpPr>
          <p:cNvPr id="18" name="17 Metin kutusu"/>
          <p:cNvSpPr txBox="1"/>
          <p:nvPr/>
        </p:nvSpPr>
        <p:spPr>
          <a:xfrm>
            <a:off x="2428860" y="2500306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Elektronik Posta</a:t>
            </a:r>
          </a:p>
          <a:p>
            <a:endParaRPr lang="tr-TR" dirty="0"/>
          </a:p>
        </p:txBody>
      </p:sp>
      <p:sp>
        <p:nvSpPr>
          <p:cNvPr id="19" name="18 Metin kutusu"/>
          <p:cNvSpPr txBox="1"/>
          <p:nvPr/>
        </p:nvSpPr>
        <p:spPr>
          <a:xfrm>
            <a:off x="4429124" y="2500306"/>
            <a:ext cx="4286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World</a:t>
            </a:r>
            <a:r>
              <a:rPr lang="tr-TR" dirty="0" smtClean="0"/>
              <a:t> </a:t>
            </a:r>
            <a:r>
              <a:rPr lang="tr-TR" dirty="0" err="1" smtClean="0"/>
              <a:t>Wide</a:t>
            </a:r>
            <a:r>
              <a:rPr lang="tr-TR" dirty="0" smtClean="0"/>
              <a:t> Web olan bu ifade Türkçede "Geniş Dünya Ağı" anlamına gelmektedir. Bu ağ sayesinde dünya üzerinde kullanılan bütün bilgisayarlar birbiri ile iletişim kurabilmektedir</a:t>
            </a:r>
            <a:endParaRPr lang="tr-TR" dirty="0"/>
          </a:p>
        </p:txBody>
      </p:sp>
      <p:sp>
        <p:nvSpPr>
          <p:cNvPr id="20" name="19 Metin kutusu"/>
          <p:cNvSpPr txBox="1"/>
          <p:nvPr/>
        </p:nvSpPr>
        <p:spPr>
          <a:xfrm>
            <a:off x="214282" y="5534561"/>
            <a:ext cx="4286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err="1" smtClean="0"/>
              <a:t>Http'nin</a:t>
            </a:r>
            <a:r>
              <a:rPr lang="tr-TR" sz="1600" dirty="0" smtClean="0"/>
              <a:t> açılımı “</a:t>
            </a:r>
            <a:r>
              <a:rPr lang="tr-TR" sz="1600" dirty="0" err="1" smtClean="0">
                <a:solidFill>
                  <a:srgbClr val="FF0000"/>
                </a:solidFill>
              </a:rPr>
              <a:t>Hyper</a:t>
            </a:r>
            <a:r>
              <a:rPr lang="tr-TR" sz="1600" dirty="0" smtClean="0">
                <a:solidFill>
                  <a:srgbClr val="FF0000"/>
                </a:solidFill>
              </a:rPr>
              <a:t> </a:t>
            </a:r>
            <a:r>
              <a:rPr lang="tr-TR" sz="1600" dirty="0" err="1" smtClean="0">
                <a:solidFill>
                  <a:srgbClr val="FF0000"/>
                </a:solidFill>
              </a:rPr>
              <a:t>Text</a:t>
            </a:r>
            <a:r>
              <a:rPr lang="tr-TR" sz="1600" dirty="0" smtClean="0">
                <a:solidFill>
                  <a:srgbClr val="FF0000"/>
                </a:solidFill>
              </a:rPr>
              <a:t> Transfer </a:t>
            </a:r>
            <a:r>
              <a:rPr lang="tr-TR" sz="1600" dirty="0" err="1" smtClean="0">
                <a:solidFill>
                  <a:srgbClr val="FF0000"/>
                </a:solidFill>
              </a:rPr>
              <a:t>Protocol</a:t>
            </a:r>
            <a:r>
              <a:rPr lang="tr-TR" sz="1600" dirty="0" smtClean="0"/>
              <a:t>” dür. Yani Türkçe anlamı ile" </a:t>
            </a:r>
            <a:r>
              <a:rPr lang="tr-TR" sz="1600" dirty="0" err="1" smtClean="0">
                <a:solidFill>
                  <a:srgbClr val="FF0000"/>
                </a:solidFill>
              </a:rPr>
              <a:t>Hiper</a:t>
            </a:r>
            <a:r>
              <a:rPr lang="tr-TR" sz="1600" dirty="0" smtClean="0">
                <a:solidFill>
                  <a:srgbClr val="FF0000"/>
                </a:solidFill>
              </a:rPr>
              <a:t> Metin Transferi Protokolü</a:t>
            </a:r>
            <a:r>
              <a:rPr lang="tr-TR" sz="1600" dirty="0" smtClean="0"/>
              <a:t>" demektir. </a:t>
            </a:r>
            <a:r>
              <a:rPr lang="tr-TR" sz="1600" dirty="0" err="1" smtClean="0"/>
              <a:t>Kısacasizin</a:t>
            </a:r>
            <a:r>
              <a:rPr lang="tr-TR" sz="1600" dirty="0" smtClean="0"/>
              <a:t> internet sitelerine bağlanmanızı sağlayan bir anahtardır.</a:t>
            </a:r>
            <a:endParaRPr lang="tr-TR" sz="1600" dirty="0"/>
          </a:p>
        </p:txBody>
      </p:sp>
      <p:sp>
        <p:nvSpPr>
          <p:cNvPr id="21" name="20 Metin kutusu"/>
          <p:cNvSpPr txBox="1"/>
          <p:nvPr/>
        </p:nvSpPr>
        <p:spPr>
          <a:xfrm>
            <a:off x="4857752" y="6000768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E-posta adreslerinde kullanılan işarettir.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 descr="E:\2018 2019 USB\6.SINIFLAR EVRAKLARIM\6.SINIFLAR YENİ SUNULAR 2018 2019\12.ünite ara,tara,sor,sorgula\3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 descr="E:\2018 2019 USB\6.SINIFLAR EVRAKLARIM\6.SINIFLAR YENİ SUNULAR 2018 2019\12.ünite ara,tara,sor,sorgula\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 descr="E:\2018 2019 USB\6.SINIFLAR EVRAKLARIM\6.SINIFLAR YENİ SUNULAR 2018 2019\12.ünite ara,tara,sor,sorgula\3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 descr="E:\2018 2019 USB\6.SINIFLAR EVRAKLARIM\6.SINIFLAR YENİ SUNULAR 2018 2019\12.ünite ara,tara,sor,sorgula\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 descr="E:\2018 2019 USB\6.SINIFLAR EVRAKLARIM\6.SINIFLAR YENİ SUNULAR 2018 2019\12.ünite ara,tara,sor,sorgula\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 descr="E:\2018 2019 USB\6.SINIFLAR EVRAKLARIM\6.SINIFLAR YENİ SUNULAR 2018 2019\12.ünite ara,tara,sor,sorgula\4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9458" name="Picture 2" descr="E:\2018 2019 USB\6.SINIFLAR EVRAKLARIM\6.SINIFLAR YENİ SUNULAR 2018 2019\12.ünite ara,tara,sor,sorgula\4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İNTERNETLE İLGİLİ BAZI KAVRAMLAR</a:t>
            </a:r>
            <a:endParaRPr lang="tr-TR" dirty="0"/>
          </a:p>
        </p:txBody>
      </p:sp>
      <p:pic>
        <p:nvPicPr>
          <p:cNvPr id="11" name="10 Resim" descr="A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000504"/>
            <a:ext cx="2071702" cy="1381134"/>
          </a:xfrm>
          <a:prstGeom prst="rect">
            <a:avLst/>
          </a:prstGeom>
        </p:spPr>
      </p:pic>
      <p:pic>
        <p:nvPicPr>
          <p:cNvPr id="12" name="11 Resim" descr="A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285860"/>
            <a:ext cx="1934186" cy="1357322"/>
          </a:xfrm>
          <a:prstGeom prst="rect">
            <a:avLst/>
          </a:prstGeom>
        </p:spPr>
      </p:pic>
      <p:pic>
        <p:nvPicPr>
          <p:cNvPr id="13" name="12 Resim" descr="A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1214422"/>
            <a:ext cx="2071702" cy="1653726"/>
          </a:xfrm>
          <a:prstGeom prst="rect">
            <a:avLst/>
          </a:prstGeom>
        </p:spPr>
      </p:pic>
      <p:pic>
        <p:nvPicPr>
          <p:cNvPr id="14" name="13 Resim" descr="A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1214422"/>
            <a:ext cx="2000264" cy="1407593"/>
          </a:xfrm>
          <a:prstGeom prst="rect">
            <a:avLst/>
          </a:prstGeom>
        </p:spPr>
      </p:pic>
      <p:sp>
        <p:nvSpPr>
          <p:cNvPr id="21" name="20 Metin kutusu"/>
          <p:cNvSpPr txBox="1"/>
          <p:nvPr/>
        </p:nvSpPr>
        <p:spPr>
          <a:xfrm>
            <a:off x="500034" y="2714620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İnternette gezinirken aninde açılan küçük pencere uygulamalarıdır</a:t>
            </a:r>
            <a:endParaRPr lang="tr-TR" dirty="0"/>
          </a:p>
        </p:txBody>
      </p:sp>
      <p:sp>
        <p:nvSpPr>
          <p:cNvPr id="22" name="21 Metin kutusu"/>
          <p:cNvSpPr txBox="1"/>
          <p:nvPr/>
        </p:nvSpPr>
        <p:spPr>
          <a:xfrm>
            <a:off x="3428992" y="3000372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İstenmeyen gereksiz ve uygunsuz maillere denir</a:t>
            </a:r>
            <a:endParaRPr lang="tr-TR" dirty="0"/>
          </a:p>
        </p:txBody>
      </p:sp>
      <p:sp>
        <p:nvSpPr>
          <p:cNvPr id="23" name="22 Metin kutusu"/>
          <p:cNvSpPr txBox="1"/>
          <p:nvPr/>
        </p:nvSpPr>
        <p:spPr>
          <a:xfrm>
            <a:off x="428596" y="5380672"/>
            <a:ext cx="35004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İnternet adreslerinin adıdır diyebiliriz. </a:t>
            </a:r>
            <a:r>
              <a:rPr lang="tr-TR" dirty="0" err="1" smtClean="0">
                <a:solidFill>
                  <a:srgbClr val="FF0000"/>
                </a:solidFill>
              </a:rPr>
              <a:t>Uniform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Resource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Locator</a:t>
            </a:r>
            <a:r>
              <a:rPr lang="tr-TR" dirty="0" smtClean="0"/>
              <a:t> </a:t>
            </a:r>
            <a:r>
              <a:rPr lang="tr-TR" dirty="0" err="1" smtClean="0"/>
              <a:t>ingilizce</a:t>
            </a:r>
            <a:r>
              <a:rPr lang="tr-TR" dirty="0" smtClean="0"/>
              <a:t> açılımıdır. Türkçe olarak düzgün kaynak bulucu anlamına gelir.</a:t>
            </a:r>
            <a:endParaRPr lang="tr-TR" dirty="0"/>
          </a:p>
        </p:txBody>
      </p:sp>
      <p:sp>
        <p:nvSpPr>
          <p:cNvPr id="24" name="23 Metin kutusu"/>
          <p:cNvSpPr txBox="1"/>
          <p:nvPr/>
        </p:nvSpPr>
        <p:spPr>
          <a:xfrm>
            <a:off x="6572264" y="2928934"/>
            <a:ext cx="16430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İnternette arama yaptığımız web siteleridir. Örneğin; </a:t>
            </a:r>
            <a:r>
              <a:rPr lang="tr-TR" dirty="0" err="1" smtClean="0"/>
              <a:t>Google</a:t>
            </a:r>
            <a:r>
              <a:rPr lang="tr-TR" dirty="0" smtClean="0"/>
              <a:t>, </a:t>
            </a:r>
            <a:r>
              <a:rPr lang="tr-TR" dirty="0" err="1" smtClean="0"/>
              <a:t>Yandex</a:t>
            </a:r>
            <a:r>
              <a:rPr lang="tr-TR" dirty="0" smtClean="0"/>
              <a:t> gibi</a:t>
            </a:r>
            <a:endParaRPr lang="tr-TR" dirty="0"/>
          </a:p>
        </p:txBody>
      </p:sp>
      <p:pic>
        <p:nvPicPr>
          <p:cNvPr id="25" name="24 Resim" descr="A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248" y="4286256"/>
            <a:ext cx="1785950" cy="1394741"/>
          </a:xfrm>
          <a:prstGeom prst="rect">
            <a:avLst/>
          </a:prstGeom>
        </p:spPr>
      </p:pic>
      <p:sp>
        <p:nvSpPr>
          <p:cNvPr id="26" name="25 Metin kutusu"/>
          <p:cNvSpPr txBox="1"/>
          <p:nvPr/>
        </p:nvSpPr>
        <p:spPr>
          <a:xfrm>
            <a:off x="4214810" y="5934670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İnternette bir sitenin aktif çalışması ya da kişilerin ulaşılabilir olmasıdır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ARAMA MOTORLARI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b="1" i="1" dirty="0" smtClean="0">
                <a:solidFill>
                  <a:srgbClr val="FF0000"/>
                </a:solidFill>
              </a:rPr>
              <a:t>Arama motorları</a:t>
            </a:r>
            <a:r>
              <a:rPr lang="tr-TR" i="1" dirty="0" smtClean="0"/>
              <a:t>, internette belirli anahtar kelimeler ya da belirli belgeleri kullanarak arama yaptığımızda bize ilgili sonuçlar sunmaya çalışan web </a:t>
            </a:r>
            <a:r>
              <a:rPr lang="tr-TR" i="1" dirty="0" smtClean="0"/>
              <a:t>siteleridir.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ARAMA MOTORLARI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b="1" i="1" dirty="0" smtClean="0"/>
              <a:t>Her internet sitesinin adresini ve içeriğini</a:t>
            </a:r>
            <a:br>
              <a:rPr lang="tr-TR" b="1" i="1" dirty="0" smtClean="0"/>
            </a:br>
            <a:r>
              <a:rPr lang="tr-TR" b="1" i="1" dirty="0" smtClean="0"/>
              <a:t>bilmemiz mümkün değildir. Bu sebeple </a:t>
            </a:r>
            <a:r>
              <a:rPr lang="tr-TR" b="1" i="1" dirty="0" smtClean="0"/>
              <a:t>içerikleri anahtar </a:t>
            </a:r>
            <a:r>
              <a:rPr lang="tr-TR" b="1" i="1" dirty="0" smtClean="0"/>
              <a:t>kelimelere göre gruplandırarak, </a:t>
            </a:r>
            <a:r>
              <a:rPr lang="tr-TR" b="1" i="1" dirty="0" smtClean="0"/>
              <a:t>onlara daha </a:t>
            </a:r>
            <a:r>
              <a:rPr lang="tr-TR" b="1" i="1" dirty="0" smtClean="0"/>
              <a:t>hızlı ulaşmamızı arama motorları sağlar.</a:t>
            </a:r>
            <a:endParaRPr lang="tr-TR" dirty="0"/>
          </a:p>
        </p:txBody>
      </p:sp>
      <p:pic>
        <p:nvPicPr>
          <p:cNvPr id="4" name="3 İçerik Yer Tutucusu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643314"/>
            <a:ext cx="7358114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715008" y="571480"/>
            <a:ext cx="2786082" cy="5902472"/>
          </a:xfrm>
        </p:spPr>
        <p:txBody>
          <a:bodyPr>
            <a:normAutofit/>
          </a:bodyPr>
          <a:lstStyle/>
          <a:p>
            <a:r>
              <a:rPr lang="tr-TR" b="1" i="1" dirty="0" smtClean="0"/>
              <a:t>Arama motorlarında </a:t>
            </a:r>
            <a:r>
              <a:rPr lang="tr-TR" i="1" dirty="0" smtClean="0"/>
              <a:t>arama yapmak basit bir iş </a:t>
            </a:r>
            <a:r>
              <a:rPr lang="tr-TR" i="1" dirty="0" smtClean="0"/>
              <a:t>gibi görünebilir</a:t>
            </a:r>
            <a:r>
              <a:rPr lang="tr-TR" i="1" dirty="0" smtClean="0"/>
              <a:t>. Ancak doğru arama yöntemleri </a:t>
            </a:r>
            <a:r>
              <a:rPr lang="tr-TR" i="1" dirty="0" smtClean="0"/>
              <a:t>bize zaman </a:t>
            </a:r>
            <a:r>
              <a:rPr lang="tr-TR" i="1" dirty="0" smtClean="0"/>
              <a:t>kazandırdığı gibi güncel olmayan </a:t>
            </a:r>
            <a:r>
              <a:rPr lang="tr-TR" i="1" dirty="0" smtClean="0"/>
              <a:t>bilgileri elemeyi </a:t>
            </a:r>
            <a:r>
              <a:rPr lang="tr-TR" i="1" dirty="0" smtClean="0"/>
              <a:t>de sağlar.</a:t>
            </a:r>
            <a:endParaRPr lang="tr-TR" dirty="0"/>
          </a:p>
        </p:txBody>
      </p:sp>
      <p:pic>
        <p:nvPicPr>
          <p:cNvPr id="4" name="3 İçerik Yer Tutucusu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6"/>
            <a:ext cx="5429288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85786" y="4786322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tr-TR" sz="5400" b="1" dirty="0" err="1" smtClean="0"/>
              <a:t>Google</a:t>
            </a:r>
            <a:r>
              <a:rPr lang="tr-TR" sz="5400" b="1" dirty="0" smtClean="0"/>
              <a:t>-</a:t>
            </a:r>
            <a:r>
              <a:rPr lang="tr-TR" sz="5400" b="1" dirty="0" err="1" smtClean="0"/>
              <a:t>Yandex</a:t>
            </a:r>
            <a:r>
              <a:rPr lang="tr-TR" sz="5400" b="1" dirty="0" smtClean="0"/>
              <a:t>-</a:t>
            </a:r>
            <a:r>
              <a:rPr lang="tr-TR" sz="5400" b="1" dirty="0" err="1" smtClean="0"/>
              <a:t>Yahoo</a:t>
            </a:r>
            <a:r>
              <a:rPr lang="tr-TR" sz="5400" b="1" dirty="0" smtClean="0"/>
              <a:t>-</a:t>
            </a:r>
            <a:r>
              <a:rPr lang="tr-TR" sz="5400" b="1" dirty="0" err="1" smtClean="0"/>
              <a:t>Bing</a:t>
            </a:r>
            <a:r>
              <a:rPr lang="tr-TR" sz="5400" b="1" dirty="0" smtClean="0"/>
              <a:t/>
            </a:r>
            <a:br>
              <a:rPr lang="tr-TR" sz="5400" b="1" dirty="0" smtClean="0"/>
            </a:br>
            <a:r>
              <a:rPr lang="tr-TR" sz="2400" b="1" dirty="0" smtClean="0">
                <a:solidFill>
                  <a:srgbClr val="FF0000"/>
                </a:solidFill>
              </a:rPr>
              <a:t>SADECE BİR KAÇ ARAMA MOTORU ÖRNEĞİDİR</a:t>
            </a:r>
            <a:endParaRPr lang="tr-TR" sz="5400" b="1" dirty="0">
              <a:solidFill>
                <a:srgbClr val="FF0000"/>
              </a:solidFill>
            </a:endParaRPr>
          </a:p>
        </p:txBody>
      </p:sp>
      <p:pic>
        <p:nvPicPr>
          <p:cNvPr id="4" name="3 İçerik Yer Tutucusu" descr="2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14480" y="142852"/>
            <a:ext cx="5858693" cy="3500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1472" y="4214818"/>
            <a:ext cx="7772400" cy="1928818"/>
          </a:xfrm>
        </p:spPr>
        <p:txBody>
          <a:bodyPr>
            <a:noAutofit/>
          </a:bodyPr>
          <a:lstStyle/>
          <a:p>
            <a:r>
              <a:rPr lang="tr-TR" sz="2400" b="1" i="1" dirty="0" smtClean="0"/>
              <a:t>Arama motorları</a:t>
            </a:r>
            <a:r>
              <a:rPr lang="tr-TR" sz="2400" i="1" dirty="0" smtClean="0"/>
              <a:t>, aramalarınızı özelleştirmenizi</a:t>
            </a:r>
            <a:br>
              <a:rPr lang="tr-TR" sz="2400" i="1" dirty="0" smtClean="0"/>
            </a:br>
            <a:r>
              <a:rPr lang="sv-SE" sz="2400" i="1" dirty="0" smtClean="0"/>
              <a:t>de sağlar. </a:t>
            </a:r>
            <a:r>
              <a:rPr lang="sv-SE" sz="2400" i="1" dirty="0" smtClean="0">
                <a:solidFill>
                  <a:srgbClr val="FF0000"/>
                </a:solidFill>
              </a:rPr>
              <a:t>Görsel</a:t>
            </a:r>
            <a:r>
              <a:rPr lang="sv-SE" sz="2400" i="1" dirty="0" smtClean="0"/>
              <a:t>, </a:t>
            </a:r>
            <a:r>
              <a:rPr lang="sv-SE" sz="2400" i="1" dirty="0" smtClean="0">
                <a:solidFill>
                  <a:srgbClr val="FF0000"/>
                </a:solidFill>
              </a:rPr>
              <a:t>harita</a:t>
            </a:r>
            <a:r>
              <a:rPr lang="sv-SE" sz="2400" i="1" dirty="0" smtClean="0"/>
              <a:t>, </a:t>
            </a:r>
            <a:r>
              <a:rPr lang="sv-SE" sz="2400" i="1" dirty="0" smtClean="0">
                <a:solidFill>
                  <a:srgbClr val="FF0000"/>
                </a:solidFill>
              </a:rPr>
              <a:t>video</a:t>
            </a:r>
            <a:r>
              <a:rPr lang="sv-SE" sz="2400" i="1" dirty="0" smtClean="0"/>
              <a:t>, </a:t>
            </a:r>
            <a:r>
              <a:rPr lang="sv-SE" sz="2400" i="1" dirty="0" smtClean="0">
                <a:solidFill>
                  <a:srgbClr val="FF0000"/>
                </a:solidFill>
              </a:rPr>
              <a:t>kitap</a:t>
            </a:r>
            <a:r>
              <a:rPr lang="sv-SE" sz="2400" i="1" dirty="0" smtClean="0"/>
              <a:t>, </a:t>
            </a:r>
            <a:r>
              <a:rPr lang="sv-SE" sz="2400" i="1" dirty="0" smtClean="0">
                <a:solidFill>
                  <a:srgbClr val="FF0000"/>
                </a:solidFill>
              </a:rPr>
              <a:t>haber</a:t>
            </a:r>
            <a:r>
              <a:rPr lang="sv-SE" sz="2400" i="1" dirty="0" smtClean="0"/>
              <a:t/>
            </a:r>
            <a:br>
              <a:rPr lang="sv-SE" sz="2400" i="1" dirty="0" smtClean="0"/>
            </a:br>
            <a:r>
              <a:rPr lang="tr-TR" sz="2400" i="1" dirty="0" smtClean="0"/>
              <a:t>gibi içeriklerle aramamızı filtreleyebiliriz. Bu</a:t>
            </a:r>
            <a:br>
              <a:rPr lang="tr-TR" sz="2400" i="1" dirty="0" smtClean="0"/>
            </a:br>
            <a:r>
              <a:rPr lang="tr-TR" sz="2400" i="1" dirty="0" smtClean="0"/>
              <a:t>kategoriler arama sonuçlarımızı sınırlandırarak</a:t>
            </a:r>
            <a:br>
              <a:rPr lang="tr-TR" sz="2400" i="1" dirty="0" smtClean="0"/>
            </a:br>
            <a:r>
              <a:rPr lang="tr-TR" sz="2400" i="1" dirty="0" smtClean="0"/>
              <a:t>gereksiz bilgilere ulaşmamızı engeller.</a:t>
            </a:r>
            <a:endParaRPr lang="tr-TR" sz="2400" dirty="0"/>
          </a:p>
        </p:txBody>
      </p:sp>
      <p:pic>
        <p:nvPicPr>
          <p:cNvPr id="4" name="3 İçerik Yer Tutucusu" descr="5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0"/>
            <a:ext cx="8215370" cy="37147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83</TotalTime>
  <Words>409</Words>
  <Application>Microsoft Office PowerPoint</Application>
  <PresentationFormat>Ekran Gösterisi (4:3)</PresentationFormat>
  <Paragraphs>45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37" baseType="lpstr">
      <vt:lpstr>Cumba</vt:lpstr>
      <vt:lpstr>İNTERNETTE BİLGİ ARAMA, BİLGİLERİ TARAMA</vt:lpstr>
      <vt:lpstr>Slayt 2</vt:lpstr>
      <vt:lpstr>İNTERNETLE İLGİLİ BAZI KAVRAMLAR</vt:lpstr>
      <vt:lpstr>İNTERNETLE İLGİLİ BAZI KAVRAMLAR</vt:lpstr>
      <vt:lpstr>ARAMA MOTORLARI</vt:lpstr>
      <vt:lpstr>ARAMA MOTORLARI</vt:lpstr>
      <vt:lpstr>Slayt 7</vt:lpstr>
      <vt:lpstr>Google-Yandex-Yahoo-Bing SADECE BİR KAÇ ARAMA MOTORU ÖRNEĞİDİR</vt:lpstr>
      <vt:lpstr>Arama motorları, aramalarınızı özelleştirmenizi de sağlar. Görsel, harita, video, kitap, haber gibi içeriklerle aramamızı filtreleyebiliriz. Bu kategoriler arama sonuçlarımızı sınırlandırarak gereksiz bilgilere ulaşmamızı engeller.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İNTERNETTE BİLGİ ARAMA, BİLGİLERİ TARAMA</dc:title>
  <dc:creator>User</dc:creator>
  <cp:lastModifiedBy>adem</cp:lastModifiedBy>
  <cp:revision>42</cp:revision>
  <dcterms:created xsi:type="dcterms:W3CDTF">2018-12-17T11:41:34Z</dcterms:created>
  <dcterms:modified xsi:type="dcterms:W3CDTF">2020-12-09T06:05:07Z</dcterms:modified>
</cp:coreProperties>
</file>