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82" r:id="rId13"/>
    <p:sldId id="268" r:id="rId14"/>
    <p:sldId id="264" r:id="rId15"/>
    <p:sldId id="273" r:id="rId16"/>
    <p:sldId id="278" r:id="rId17"/>
    <p:sldId id="275" r:id="rId18"/>
    <p:sldId id="279" r:id="rId19"/>
    <p:sldId id="280" r:id="rId20"/>
    <p:sldId id="274" r:id="rId21"/>
    <p:sldId id="281" r:id="rId22"/>
    <p:sldId id="272" r:id="rId23"/>
    <p:sldId id="270" r:id="rId24"/>
    <p:sldId id="271" r:id="rId25"/>
    <p:sldId id="276" r:id="rId26"/>
    <p:sldId id="283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1BF4-6225-48C7-8049-0A883B1A85A4}" type="datetimeFigureOut">
              <a:rPr lang="tr-TR" smtClean="0"/>
              <a:t>15.12.2020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C06F7-EBC5-4C73-8995-06E65E0E0B2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15.12.2020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ilisimciruh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hramanmaras@gmail.com" TargetMode="External"/><Relationship Id="rId2" Type="http://schemas.openxmlformats.org/officeDocument/2006/relationships/hyperlink" Target="mailto:bilisimciruh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mpiyontakim@hotmail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643702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hlinkClick r:id="rId3" action="ppaction://hlinkfile"/>
              </a:rPr>
              <a:t>bilisimciruh</a:t>
            </a:r>
            <a:r>
              <a:rPr lang="tr-TR" dirty="0" smtClean="0">
                <a:hlinkClick r:id="rId3" action="ppaction://hlinkfile"/>
              </a:rPr>
              <a:t>.com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FORUMLAR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Forumlar sadece bir tartışma alanı değil, aynı zamanda bilgi ve deneyim öğrenme alanlarıdır.</a:t>
            </a:r>
          </a:p>
          <a:p>
            <a:r>
              <a:rPr lang="tr-TR" i="1" dirty="0" smtClean="0"/>
              <a:t>Forumlara üye olan herkes mesaj yazabilir.</a:t>
            </a:r>
          </a:p>
          <a:p>
            <a:r>
              <a:rPr lang="tr-TR" i="1" dirty="0" smtClean="0"/>
              <a:t>Bu yüzden gereksiz mesajların çoğalmaması için forumda yöneticiler bulunur.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FORUMLAR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Yöneticiler forum kurallarına uymayan başlıkları ve mesajları silebilir ya da değiştirebilir.</a:t>
            </a:r>
          </a:p>
          <a:p>
            <a:r>
              <a:rPr lang="tr-TR" i="1" dirty="0" smtClean="0"/>
              <a:t>Günümüzde pek çok internet sitesi, ziyaretçilerinin birbirleriyle iletişim kurabilmesi için ve kendi marka değerlerini yükseltmek adına forum sayfalarını kullanıcılarına sunmaktadır.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920" y="782053"/>
            <a:ext cx="7561847" cy="849730"/>
          </a:xfrm>
        </p:spPr>
        <p:txBody>
          <a:bodyPr rtlCol="0">
            <a:normAutofit fontScale="90000"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Forumun Sağladığı Kolaylıklar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308434" y="2110790"/>
            <a:ext cx="665045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Foruma açtığınız bir konuyu binlerce kişi ile tartışabilirsiniz.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Yardıma ihtiyacınız olduğu bir konuda bilgili/deneyimli kullanıcılara ulaşarak sorunu hızlıca çözebilirsiniz.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Forumda yer alan konuları okuyarak çeşitli konularda bilgi sahibi olabilirsiniz.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careconnect.org.au.stage.gs/getattachment/2290b0d0-e357-4999-8f26-cd3f91ddc1a5/Forum-Ageing-issues-and-support-for-people-living.aspx?width=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4" r="3512"/>
          <a:stretch/>
        </p:blipFill>
        <p:spPr bwMode="auto">
          <a:xfrm>
            <a:off x="5675626" y="3978539"/>
            <a:ext cx="3240360" cy="188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FORUMLAR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Bilgisayarbilisim</a:t>
            </a:r>
            <a:r>
              <a:rPr lang="tr-TR" dirty="0" smtClean="0"/>
              <a:t>.net</a:t>
            </a:r>
          </a:p>
          <a:p>
            <a:r>
              <a:rPr lang="tr-TR" dirty="0" err="1" smtClean="0"/>
              <a:t>Wmaraci</a:t>
            </a:r>
            <a:r>
              <a:rPr lang="tr-TR" dirty="0" smtClean="0"/>
              <a:t>.com</a:t>
            </a:r>
          </a:p>
          <a:p>
            <a:r>
              <a:rPr lang="tr-TR" dirty="0" smtClean="0"/>
              <a:t>R10.net</a:t>
            </a:r>
          </a:p>
          <a:p>
            <a:r>
              <a:rPr lang="tr-TR" dirty="0" err="1" smtClean="0"/>
              <a:t>Shift</a:t>
            </a:r>
            <a:r>
              <a:rPr lang="tr-TR" dirty="0" smtClean="0"/>
              <a:t> </a:t>
            </a:r>
            <a:r>
              <a:rPr lang="tr-TR" dirty="0" err="1" smtClean="0"/>
              <a:t>Delete</a:t>
            </a:r>
            <a:endParaRPr lang="tr-TR" dirty="0" smtClean="0"/>
          </a:p>
          <a:p>
            <a:r>
              <a:rPr lang="tr-TR" dirty="0" smtClean="0"/>
              <a:t>Donanım Haber</a:t>
            </a:r>
          </a:p>
          <a:p>
            <a:r>
              <a:rPr lang="tr-TR" dirty="0" err="1" smtClean="0"/>
              <a:t>Chip</a:t>
            </a:r>
            <a:r>
              <a:rPr lang="tr-TR" dirty="0" smtClean="0"/>
              <a:t> Online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FORUMLARA NASIL ÜYE OLUNUR?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Forumlara üye olmak için bir e-posta adresine ihtiyacınız vardır.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E posta yani </a:t>
            </a:r>
            <a:r>
              <a:rPr lang="tr-TR" b="1" dirty="0" smtClean="0"/>
              <a:t>elektronik posta </a:t>
            </a:r>
            <a:r>
              <a:rPr lang="tr-TR" dirty="0" smtClean="0"/>
              <a:t>adresi almak için </a:t>
            </a:r>
            <a:r>
              <a:rPr lang="tr-TR" dirty="0" err="1" smtClean="0">
                <a:solidFill>
                  <a:srgbClr val="FF0000"/>
                </a:solidFill>
              </a:rPr>
              <a:t>hotmail</a:t>
            </a:r>
            <a:r>
              <a:rPr lang="tr-TR" dirty="0" smtClean="0">
                <a:solidFill>
                  <a:srgbClr val="FF0000"/>
                </a:solidFill>
              </a:rPr>
              <a:t>.com, </a:t>
            </a:r>
            <a:r>
              <a:rPr lang="tr-TR" dirty="0" err="1" smtClean="0">
                <a:solidFill>
                  <a:srgbClr val="FF0000"/>
                </a:solidFill>
              </a:rPr>
              <a:t>gmail</a:t>
            </a:r>
            <a:r>
              <a:rPr lang="tr-TR" dirty="0" smtClean="0">
                <a:solidFill>
                  <a:srgbClr val="FF0000"/>
                </a:solidFill>
              </a:rPr>
              <a:t>.com, </a:t>
            </a:r>
            <a:r>
              <a:rPr lang="tr-TR" dirty="0" err="1" smtClean="0">
                <a:solidFill>
                  <a:srgbClr val="FF0000"/>
                </a:solidFill>
              </a:rPr>
              <a:t>yandex</a:t>
            </a:r>
            <a:r>
              <a:rPr lang="tr-TR" dirty="0" smtClean="0">
                <a:solidFill>
                  <a:srgbClr val="FF0000"/>
                </a:solidFill>
              </a:rPr>
              <a:t>.com </a:t>
            </a:r>
            <a:r>
              <a:rPr lang="tr-TR" dirty="0" smtClean="0"/>
              <a:t>gibi siteler kullanılabilir. E-posta kullanıcı adı belirlerken Türkçe karakterler kullanılmaz.</a:t>
            </a:r>
          </a:p>
          <a:p>
            <a:r>
              <a:rPr lang="tr-TR" dirty="0" smtClean="0"/>
              <a:t>E-posta kullanıcı adı çok uzun ve karışık olmamalıdır.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E-posta Nedir?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885949" y="1646239"/>
            <a:ext cx="5549566" cy="359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günlük yaşamdaki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mektubun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bilgisayar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ortamındaki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karşılığıdır</a:t>
            </a:r>
            <a:r>
              <a:rPr kumimoji="0" lang="fr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Kısaca elektronik mektup (elektronik posta) diyebiliriz.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E Posta adresi alma işlemi | E Posta adresi nasıl açılır? - Son Dakika Ha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939" y="3366670"/>
            <a:ext cx="3032585" cy="227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392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 E-POSTA ADRESLERİ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hlinkClick r:id="rId2"/>
              </a:rPr>
              <a:t>bilisimciruh</a:t>
            </a:r>
            <a:r>
              <a:rPr lang="tr-TR" dirty="0" smtClean="0">
                <a:hlinkClick r:id="rId2"/>
              </a:rPr>
              <a:t>@</a:t>
            </a:r>
            <a:r>
              <a:rPr lang="tr-TR" dirty="0" err="1" smtClean="0">
                <a:hlinkClick r:id="rId2"/>
              </a:rPr>
              <a:t>gmail</a:t>
            </a:r>
            <a:r>
              <a:rPr lang="tr-TR" dirty="0" smtClean="0">
                <a:hlinkClick r:id="rId2"/>
              </a:rPr>
              <a:t>.com</a:t>
            </a:r>
            <a:endParaRPr lang="tr-TR" dirty="0" smtClean="0"/>
          </a:p>
          <a:p>
            <a:r>
              <a:rPr lang="tr-TR" dirty="0" err="1" smtClean="0">
                <a:hlinkClick r:id="rId3"/>
              </a:rPr>
              <a:t>kahramanmaras</a:t>
            </a:r>
            <a:r>
              <a:rPr lang="tr-TR" dirty="0" smtClean="0">
                <a:hlinkClick r:id="rId3"/>
              </a:rPr>
              <a:t>@</a:t>
            </a:r>
            <a:r>
              <a:rPr lang="tr-TR" dirty="0" err="1" smtClean="0">
                <a:hlinkClick r:id="rId3"/>
              </a:rPr>
              <a:t>gmail</a:t>
            </a:r>
            <a:r>
              <a:rPr lang="tr-TR" dirty="0" smtClean="0">
                <a:hlinkClick r:id="rId3"/>
              </a:rPr>
              <a:t>.com</a:t>
            </a:r>
            <a:endParaRPr lang="tr-TR" dirty="0" smtClean="0"/>
          </a:p>
          <a:p>
            <a:r>
              <a:rPr lang="tr-TR" dirty="0" err="1" smtClean="0">
                <a:hlinkClick r:id="rId4"/>
              </a:rPr>
              <a:t>sampiyontakim</a:t>
            </a:r>
            <a:r>
              <a:rPr lang="tr-TR" dirty="0" smtClean="0">
                <a:hlinkClick r:id="rId4"/>
              </a:rPr>
              <a:t>@</a:t>
            </a:r>
            <a:r>
              <a:rPr lang="tr-TR" dirty="0" err="1" smtClean="0">
                <a:hlinkClick r:id="rId4"/>
              </a:rPr>
              <a:t>hotmail</a:t>
            </a:r>
            <a:r>
              <a:rPr lang="tr-TR" dirty="0" smtClean="0">
                <a:hlinkClick r:id="rId4"/>
              </a:rPr>
              <a:t>.com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Yukarıda yer alan örneklerde gördüğünüz gibi Türkçe karakterler kullanılmamıştır. Ayrıca e-posta adresleri kısa ve karışık değildir.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8995" y="304800"/>
            <a:ext cx="8306615" cy="1200416"/>
          </a:xfrm>
        </p:spPr>
        <p:txBody>
          <a:bodyPr rtlCol="0"/>
          <a:lstStyle/>
          <a:p>
            <a:r>
              <a:rPr lang="tr-TR" dirty="0" smtClean="0">
                <a:solidFill>
                  <a:schemeClr val="tx2"/>
                </a:solidFill>
              </a:rPr>
              <a:t>E-posta Adresi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12131" y="1563340"/>
            <a:ext cx="6651449" cy="1458038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Nasıl ki evimize mektupların ulaşması için bir ev adresimiz varsa e-posta kutumuza ait de bir adresimiz var.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adres çeşitli bölümlerden oluşuyor: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792014" cy="23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5294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7753" y="529389"/>
            <a:ext cx="7936644" cy="783321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Adresi Seçimi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100890" y="1489828"/>
            <a:ext cx="7552823" cy="34792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 e-posta servisine kaydolurken bizden bir kullanıcı adı belirtmemiz istenir. 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Kullanıcı adı seçiminde şu noktalara dikkat etmeliyiz: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Türkçe karakterler içermemeli, örneğin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Çç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Ğğ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İı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Öö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Üü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gibi.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Boşluk kullanılmamalı.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Çok uzun ya da karmaşık olmamalı, 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akılda kalıcı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olmalı.</a:t>
            </a:r>
          </a:p>
          <a:p>
            <a:pPr marL="59436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İstediğimiz kullanıcı adı önceden alınmışsa kullanıcı adımızın sonuna rakam vs. ekleyebiliriz. Örneğin dilara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gmail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İLETİŞİM NEDİR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>
            <a:normAutofit fontScale="92500"/>
          </a:bodyPr>
          <a:lstStyle/>
          <a:p>
            <a:endParaRPr lang="tr-TR" b="1" i="1" dirty="0" smtClean="0">
              <a:solidFill>
                <a:schemeClr val="tx1"/>
              </a:solidFill>
            </a:endParaRPr>
          </a:p>
          <a:p>
            <a:r>
              <a:rPr lang="tr-TR" b="1" i="1" dirty="0" smtClean="0">
                <a:solidFill>
                  <a:schemeClr val="tx1"/>
                </a:solidFill>
              </a:rPr>
              <a:t>Bilgiye ulaşılmasını ve bilginin oluşturulmasını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sağlayan her türlü görsel, işitsel, basılı ve yazılı</a:t>
            </a:r>
          </a:p>
          <a:p>
            <a:r>
              <a:rPr lang="tr-TR" b="1" i="1" dirty="0" smtClean="0">
                <a:solidFill>
                  <a:schemeClr val="tx1"/>
                </a:solidFill>
              </a:rPr>
              <a:t>araçlardır.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4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692948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TÜRKÇE KARAKTERLER</a:t>
            </a:r>
            <a:endParaRPr lang="tr-TR" dirty="0"/>
          </a:p>
        </p:txBody>
      </p:sp>
      <p:pic>
        <p:nvPicPr>
          <p:cNvPr id="4" name="3 İçerik Yer Tutucusu" descr="idn-lan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214422"/>
            <a:ext cx="7053341" cy="535782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4113" y="304800"/>
            <a:ext cx="8261497" cy="1018674"/>
          </a:xfrm>
        </p:spPr>
        <p:txBody>
          <a:bodyPr/>
          <a:lstStyle/>
          <a:p>
            <a:r>
              <a:rPr lang="tr-TR" dirty="0" smtClean="0">
                <a:solidFill>
                  <a:schemeClr val="tx2"/>
                </a:solidFill>
              </a:rPr>
              <a:t>E-posta Servisleri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03108" y="1429672"/>
            <a:ext cx="7643060" cy="2011361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E-posta hizmetini veren şirket ya da kuruluştur.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 servislerin kayıt sayfalarını kullanarak e-posta hesabı oluşturabiliriz.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popüler e-posta servisleri şunlardır:</a:t>
            </a: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www.maximumpc.com/files/u154082/gmail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730" y="3680561"/>
            <a:ext cx="1265356" cy="7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xn--hotmaila-z0a.com/wp-content/uploads/2013/06/hotmail-oturum-a%C3%A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81" b="18088"/>
          <a:stretch/>
        </p:blipFill>
        <p:spPr bwMode="auto">
          <a:xfrm>
            <a:off x="3407744" y="3629256"/>
            <a:ext cx="165333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teknoblog.com/wp-content/uploads/2013/04/outlook-com-logo-180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14" b="30089"/>
          <a:stretch/>
        </p:blipFill>
        <p:spPr bwMode="auto">
          <a:xfrm>
            <a:off x="2063526" y="4652003"/>
            <a:ext cx="2026355" cy="70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digitalmarketinginstitute.com/uploads/default/files/Yahoo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951" y="3762962"/>
            <a:ext cx="1607000" cy="4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xn--hotmaila-z0a.com/wp-content/uploads/2013/07/yandex-mai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" b="24428"/>
          <a:stretch/>
        </p:blipFill>
        <p:spPr bwMode="auto">
          <a:xfrm>
            <a:off x="5061076" y="4477158"/>
            <a:ext cx="1242138" cy="8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85852" y="285728"/>
            <a:ext cx="7498080" cy="29813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smtClean="0"/>
              <a:t>⇔Sesli iletişim ilk olarak TELGRAF aracıyla sağlanmıştır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⇒1837 yılında </a:t>
            </a:r>
            <a:r>
              <a:rPr lang="tr-TR" b="1" dirty="0" err="1" smtClean="0"/>
              <a:t>Samuel</a:t>
            </a:r>
            <a:r>
              <a:rPr lang="tr-TR" b="1" dirty="0" smtClean="0"/>
              <a:t> </a:t>
            </a:r>
            <a:r>
              <a:rPr lang="tr-TR" b="1" dirty="0" err="1" smtClean="0"/>
              <a:t>Morse</a:t>
            </a:r>
            <a:r>
              <a:rPr lang="tr-TR" b="1" dirty="0" smtClean="0"/>
              <a:t> tarafından telgraf icat edilmiştir. </a:t>
            </a:r>
            <a:endParaRPr lang="tr-TR" dirty="0" smtClean="0"/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b="1" dirty="0" smtClean="0"/>
              <a:t>⇒ Görüntülü İletişim Olarak Da Televizyon icat edilmiştir.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286124"/>
            <a:ext cx="4572032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smtClean="0"/>
              <a:t>Çevrimiçi Sohbet Nedir?</a:t>
            </a:r>
            <a:br>
              <a:rPr lang="tr-TR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İki veya daha fazla kişinin aynı zaman içerisinde internet üzerinden iletişim sağlayabilmesidir. </a:t>
            </a:r>
          </a:p>
          <a:p>
            <a:endParaRPr lang="tr-TR" i="1" dirty="0" smtClean="0"/>
          </a:p>
          <a:p>
            <a:r>
              <a:rPr lang="tr-TR" i="1" u="sng" dirty="0" smtClean="0">
                <a:solidFill>
                  <a:srgbClr val="FF0000"/>
                </a:solidFill>
              </a:rPr>
              <a:t>Çevrimiçi sohbet </a:t>
            </a:r>
            <a:r>
              <a:rPr lang="tr-TR" i="1" dirty="0" smtClean="0"/>
              <a:t>bir yazılım aracılığı ile yapılabileceği gibi doğrudan internet sayfası üzerinden de yapılabilir.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i="1" dirty="0" smtClean="0"/>
              <a:t>Sohbet Yazılımları Nedir?</a:t>
            </a:r>
            <a:br>
              <a:rPr lang="tr-TR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Günümüzde yazışmanın yanı sıra, sesli ve görüntülü iletişim de sağlayan sohbet yazılımları bulunuyor.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BAZI SOHBET VE İLETİŞİM ARAÇLARI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3074" name="AutoShape 2" descr="FACEBOOK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5 Resim" descr="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785926"/>
            <a:ext cx="2943225" cy="1552575"/>
          </a:xfrm>
          <a:prstGeom prst="rect">
            <a:avLst/>
          </a:prstGeom>
        </p:spPr>
      </p:pic>
      <p:pic>
        <p:nvPicPr>
          <p:cNvPr id="7" name="6 Resim" descr="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785926"/>
            <a:ext cx="2619375" cy="1743075"/>
          </a:xfrm>
          <a:prstGeom prst="rect">
            <a:avLst/>
          </a:prstGeom>
        </p:spPr>
      </p:pic>
      <p:pic>
        <p:nvPicPr>
          <p:cNvPr id="8" name="7 Resim" descr="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857628"/>
            <a:ext cx="2143125" cy="2143125"/>
          </a:xfrm>
          <a:prstGeom prst="rect">
            <a:avLst/>
          </a:prstGeom>
        </p:spPr>
      </p:pic>
      <p:pic>
        <p:nvPicPr>
          <p:cNvPr id="9" name="8 Resim" descr="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214818"/>
            <a:ext cx="29527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58150" cy="849730"/>
          </a:xfrm>
        </p:spPr>
        <p:txBody>
          <a:bodyPr rtlCol="0">
            <a:normAutofit fontScale="90000"/>
          </a:bodyPr>
          <a:lstStyle/>
          <a:p>
            <a:r>
              <a:rPr lang="tr-TR" sz="4400" dirty="0" smtClean="0">
                <a:solidFill>
                  <a:schemeClr val="tx2"/>
                </a:solidFill>
              </a:rPr>
              <a:t>Sohbet Yazılımının Sağladığı Kolaylıklar</a:t>
            </a:r>
            <a:endParaRPr lang="tr-TR" sz="4400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214414" y="2143116"/>
            <a:ext cx="6885071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Sesli ve görüntülü konuşmamızı sağlar.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Gönderilen ileti, fotoğraf, video veya dosya karşıdaki kişiye o anda ulaşır.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Sohbet listenizdeki kişiler dışındakiler sizi rahatsız edemez, iletişim kuramaz.</a:t>
            </a:r>
          </a:p>
        </p:txBody>
      </p:sp>
      <p:pic>
        <p:nvPicPr>
          <p:cNvPr id="8" name="Picture 2" descr="http://betanews.com/wp-content/uploads/2013/04/chat-instant-messaging-600x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727" y="4046786"/>
            <a:ext cx="2797342" cy="18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56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2018 2019 USB\6.SINIFLAR EVRAKLARIM\6.SINIFLAR YENİ SUNULAR 2018 2019\13.iletişim benim işim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429000"/>
            <a:ext cx="8229600" cy="2571768"/>
          </a:xfrm>
        </p:spPr>
        <p:txBody>
          <a:bodyPr>
            <a:no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Görsel BİT araçları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i="1" dirty="0" smtClean="0"/>
              <a:t>Görsel bilgi ve iletişim araçları bir bilgiyi veya mesajı ifade etmek ya da iletişim kurmak amacıyla göze hitap eden iletişim araçlarıdır. </a:t>
            </a:r>
            <a:r>
              <a:rPr lang="tr-TR" sz="2800" i="1" dirty="0" smtClean="0">
                <a:solidFill>
                  <a:srgbClr val="FF0000"/>
                </a:solidFill>
              </a:rPr>
              <a:t>Örnek: Televizyon, dergi, bilgisayar, gazete, kitaplar, resimler vs.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6215106" cy="28007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3286124"/>
            <a:ext cx="7498080" cy="3214710"/>
          </a:xfrm>
        </p:spPr>
        <p:txBody>
          <a:bodyPr>
            <a:noAutofit/>
          </a:bodyPr>
          <a:lstStyle/>
          <a:p>
            <a:r>
              <a:rPr lang="tr-TR" sz="2400" b="1" i="1" dirty="0" smtClean="0">
                <a:solidFill>
                  <a:srgbClr val="FF0000"/>
                </a:solidFill>
              </a:rPr>
              <a:t>İşitsel BİT Araçları</a:t>
            </a:r>
            <a:r>
              <a:rPr lang="tr-TR" sz="2400" i="1" dirty="0" smtClean="0"/>
              <a:t/>
            </a:r>
            <a:br>
              <a:rPr lang="tr-TR" sz="2400" i="1" dirty="0" smtClean="0"/>
            </a:br>
            <a:r>
              <a:rPr lang="tr-TR" sz="2400" i="1" dirty="0" smtClean="0"/>
              <a:t>İşitsel bilgi ve iletişim araçları bir bilgiyi veya</a:t>
            </a:r>
            <a:br>
              <a:rPr lang="tr-TR" sz="2400" i="1" dirty="0" smtClean="0"/>
            </a:br>
            <a:r>
              <a:rPr lang="tr-TR" sz="2400" i="1" dirty="0" smtClean="0"/>
              <a:t>mesajı ifade etmek ya da iletişim kurmak amacıyla</a:t>
            </a:r>
            <a:br>
              <a:rPr lang="tr-TR" sz="2400" i="1" dirty="0" smtClean="0"/>
            </a:br>
            <a:r>
              <a:rPr lang="tr-TR" sz="2400" i="1" dirty="0" smtClean="0"/>
              <a:t>kulağa hitap eden iletişim araçlarıdır.</a:t>
            </a:r>
            <a:br>
              <a:rPr lang="tr-TR" sz="2400" i="1" dirty="0" smtClean="0"/>
            </a:br>
            <a:r>
              <a:rPr lang="tr-TR" sz="2400" i="1" dirty="0" smtClean="0">
                <a:solidFill>
                  <a:srgbClr val="FF0000"/>
                </a:solidFill>
              </a:rPr>
              <a:t>Örnek: Telefon, MP3 çalar, ses kayıt cihazı,radyo,</a:t>
            </a:r>
            <a:br>
              <a:rPr lang="tr-TR" sz="2400" i="1" dirty="0" smtClean="0">
                <a:solidFill>
                  <a:srgbClr val="FF0000"/>
                </a:solidFill>
              </a:rPr>
            </a:br>
            <a:r>
              <a:rPr lang="tr-TR" sz="2400" i="1" dirty="0" err="1" smtClean="0">
                <a:solidFill>
                  <a:srgbClr val="FF0000"/>
                </a:solidFill>
              </a:rPr>
              <a:t>cd</a:t>
            </a:r>
            <a:r>
              <a:rPr lang="tr-TR" sz="2400" i="1" dirty="0" smtClean="0">
                <a:solidFill>
                  <a:srgbClr val="FF0000"/>
                </a:solidFill>
              </a:rPr>
              <a:t>-kaset çalar vs.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14290"/>
            <a:ext cx="4324954" cy="28674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2976" y="3571876"/>
            <a:ext cx="7498080" cy="3143272"/>
          </a:xfrm>
        </p:spPr>
        <p:txBody>
          <a:bodyPr>
            <a:noAutofit/>
          </a:bodyPr>
          <a:lstStyle/>
          <a:p>
            <a:r>
              <a:rPr lang="tr-TR" sz="2800" b="1" i="1" dirty="0" smtClean="0">
                <a:solidFill>
                  <a:srgbClr val="FF0000"/>
                </a:solidFill>
              </a:rPr>
              <a:t>Yazılı ve Basılı BİT Araçları</a:t>
            </a:r>
            <a:r>
              <a:rPr lang="tr-TR" sz="2800" i="1" dirty="0" smtClean="0"/>
              <a:t/>
            </a:r>
            <a:br>
              <a:rPr lang="tr-TR" sz="2800" i="1" dirty="0" smtClean="0"/>
            </a:br>
            <a:r>
              <a:rPr lang="tr-TR" sz="2800" i="1" dirty="0" smtClean="0"/>
              <a:t>Yazılı ve basılı bilgi ve iletişim araçları bir bilgiyi veya mesajı ifade etmek ya da iletişim kurmak amacıyla kullanılan iletişim araçlarıdır.</a:t>
            </a:r>
            <a:br>
              <a:rPr lang="tr-TR" sz="2800" i="1" dirty="0" smtClean="0"/>
            </a:br>
            <a:r>
              <a:rPr lang="sv-SE" sz="2800" i="1" dirty="0" smtClean="0">
                <a:solidFill>
                  <a:srgbClr val="FF0000"/>
                </a:solidFill>
              </a:rPr>
              <a:t>Örnek: Gazete, dergi, kitap, poster, broşür vs.</a:t>
            </a: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4334480" cy="28769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SENKRON-ASENKRON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Eş Zamanlı (Senkron) İletişim Araçları: </a:t>
            </a:r>
            <a:r>
              <a:rPr lang="tr-TR" i="1" dirty="0" smtClean="0"/>
              <a:t>Kullanıcıların aynı zamanda, ama farklı mekanlarda olduğu durumlarda kullanılan iletişim araçlarıdır.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Farklı Zamanlı (Asenkron) İletişim Araçları: </a:t>
            </a:r>
            <a:r>
              <a:rPr lang="tr-TR" i="1" dirty="0" smtClean="0"/>
              <a:t>Kullanıcıların farklı zamanlarda, aynı veya farklı mekânlarda olduğu durumlarda kullanılan iletişim araçlarıdır.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FORUM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Forum, kullanıcıların belirli konularda fikir alışverişinde bulunduğu, çeşitli paylaşımlar yaptığı bir alanıdır.</a:t>
            </a:r>
          </a:p>
          <a:p>
            <a:r>
              <a:rPr lang="tr-TR" i="1" dirty="0" smtClean="0"/>
              <a:t>Ancak üye olmadan bazı mesajları okuyamaz, resimleri göremez ya da dosya indiremezsiniz.</a:t>
            </a:r>
          </a:p>
          <a:p>
            <a:r>
              <a:rPr lang="tr-TR" i="1" dirty="0" smtClean="0"/>
              <a:t>Forumda bir konu hakkında başlık açılır ve kullanıcılar bu başlık altına mesaj yazarak fikirlerini belirtirler.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562</Words>
  <PresentationFormat>Ekran Gösterisi (4:3)</PresentationFormat>
  <Paragraphs>80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Slayt 1</vt:lpstr>
      <vt:lpstr>İLETİŞİM NEDİR</vt:lpstr>
      <vt:lpstr>Slayt 3</vt:lpstr>
      <vt:lpstr>Görsel BİT araçları Görsel bilgi ve iletişim araçları bir bilgiyi veya mesajı ifade etmek ya da iletişim kurmak amacıyla göze hitap eden iletişim araçlarıdır. Örnek: Televizyon, dergi, bilgisayar, gazete, kitaplar, resimler vs.</vt:lpstr>
      <vt:lpstr>İşitsel BİT Araçları İşitsel bilgi ve iletişim araçları bir bilgiyi veya mesajı ifade etmek ya da iletişim kurmak amacıyla kulağa hitap eden iletişim araçlarıdır. Örnek: Telefon, MP3 çalar, ses kayıt cihazı,radyo, cd-kaset çalar vs.</vt:lpstr>
      <vt:lpstr>Yazılı ve Basılı BİT Araçları Yazılı ve basılı bilgi ve iletişim araçları bir bilgiyi veya mesajı ifade etmek ya da iletişim kurmak amacıyla kullanılan iletişim araçlarıdır. Örnek: Gazete, dergi, kitap, poster, broşür vs.</vt:lpstr>
      <vt:lpstr>SENKRON-ASENKRON</vt:lpstr>
      <vt:lpstr>Slayt 8</vt:lpstr>
      <vt:lpstr>FORUM NEDİR?</vt:lpstr>
      <vt:lpstr>FORUMLAR</vt:lpstr>
      <vt:lpstr>FORUMLAR</vt:lpstr>
      <vt:lpstr>Forumun Sağladığı Kolaylıklar</vt:lpstr>
      <vt:lpstr>ÖRNEK FORUMLAR</vt:lpstr>
      <vt:lpstr>Slayt 14</vt:lpstr>
      <vt:lpstr>FORUMLARA NASIL ÜYE OLUNUR?</vt:lpstr>
      <vt:lpstr>E-posta Nedir?</vt:lpstr>
      <vt:lpstr>ÖRNEK E-POSTA ADRESLERİ</vt:lpstr>
      <vt:lpstr>E-posta Adresi</vt:lpstr>
      <vt:lpstr>E-posta Adresi Seçimi</vt:lpstr>
      <vt:lpstr>TÜRKÇE KARAKTERLER</vt:lpstr>
      <vt:lpstr>E-posta Servisleri</vt:lpstr>
      <vt:lpstr>Slayt 22</vt:lpstr>
      <vt:lpstr>Çevrimiçi Sohbet Nedir? </vt:lpstr>
      <vt:lpstr>Sohbet Yazılımları Nedir? </vt:lpstr>
      <vt:lpstr>BAZI SOHBET VE İLETİŞİM ARAÇLARI</vt:lpstr>
      <vt:lpstr>Sohbet Yazılımının Sağladığı Kolaylıklar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adem</cp:lastModifiedBy>
  <cp:revision>42</cp:revision>
  <dcterms:created xsi:type="dcterms:W3CDTF">2018-12-05T07:10:16Z</dcterms:created>
  <dcterms:modified xsi:type="dcterms:W3CDTF">2020-12-15T06:56:52Z</dcterms:modified>
</cp:coreProperties>
</file>